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4" r:id="rId4"/>
    <p:sldId id="257" r:id="rId5"/>
    <p:sldId id="262" r:id="rId6"/>
    <p:sldId id="263" r:id="rId7"/>
    <p:sldId id="265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78" y="-3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4CC67-AC6B-49BA-B765-C0476DE854A4}" type="datetimeFigureOut">
              <a:rPr lang="pt-BR" smtClean="0"/>
              <a:pPr/>
              <a:t>22/6/2011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6B52-FC6D-4374-A678-1039FFC31F8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681206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4CC67-AC6B-49BA-B765-C0476DE854A4}" type="datetimeFigureOut">
              <a:rPr lang="pt-BR" smtClean="0"/>
              <a:pPr/>
              <a:t>22/6/2011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6B52-FC6D-4374-A678-1039FFC31F8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642435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4CC67-AC6B-49BA-B765-C0476DE854A4}" type="datetimeFigureOut">
              <a:rPr lang="pt-BR" smtClean="0"/>
              <a:pPr/>
              <a:t>22/6/2011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6B52-FC6D-4374-A678-1039FFC31F8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086269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4CC67-AC6B-49BA-B765-C0476DE854A4}" type="datetimeFigureOut">
              <a:rPr lang="pt-BR" smtClean="0"/>
              <a:pPr/>
              <a:t>22/6/2011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6B52-FC6D-4374-A678-1039FFC31F8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293211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4CC67-AC6B-49BA-B765-C0476DE854A4}" type="datetimeFigureOut">
              <a:rPr lang="pt-BR" smtClean="0"/>
              <a:pPr/>
              <a:t>22/6/2011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6B52-FC6D-4374-A678-1039FFC31F8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302223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4CC67-AC6B-49BA-B765-C0476DE854A4}" type="datetimeFigureOut">
              <a:rPr lang="pt-BR" smtClean="0"/>
              <a:pPr/>
              <a:t>22/6/2011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6B52-FC6D-4374-A678-1039FFC31F8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553442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4CC67-AC6B-49BA-B765-C0476DE854A4}" type="datetimeFigureOut">
              <a:rPr lang="pt-BR" smtClean="0"/>
              <a:pPr/>
              <a:t>22/6/2011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6B52-FC6D-4374-A678-1039FFC31F8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624256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4CC67-AC6B-49BA-B765-C0476DE854A4}" type="datetimeFigureOut">
              <a:rPr lang="pt-BR" smtClean="0"/>
              <a:pPr/>
              <a:t>22/6/2011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6B52-FC6D-4374-A678-1039FFC31F8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762523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4CC67-AC6B-49BA-B765-C0476DE854A4}" type="datetimeFigureOut">
              <a:rPr lang="pt-BR" smtClean="0"/>
              <a:pPr/>
              <a:t>22/6/2011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6B52-FC6D-4374-A678-1039FFC31F8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848976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4CC67-AC6B-49BA-B765-C0476DE854A4}" type="datetimeFigureOut">
              <a:rPr lang="pt-BR" smtClean="0"/>
              <a:pPr/>
              <a:t>22/6/2011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6B52-FC6D-4374-A678-1039FFC31F8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486857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4CC67-AC6B-49BA-B765-C0476DE854A4}" type="datetimeFigureOut">
              <a:rPr lang="pt-BR" smtClean="0"/>
              <a:pPr/>
              <a:t>22/6/2011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6B52-FC6D-4374-A678-1039FFC31F8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018935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4CC67-AC6B-49BA-B765-C0476DE854A4}" type="datetimeFigureOut">
              <a:rPr lang="pt-BR" smtClean="0"/>
              <a:pPr/>
              <a:t>22/6/2011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B06B52-FC6D-4374-A678-1039FFC31F8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510611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-24"/>
            <a:ext cx="9144000" cy="6858024"/>
          </a:xfrm>
          <a:prstGeom prst="rect">
            <a:avLst/>
          </a:prstGeom>
        </p:spPr>
      </p:pic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57224" y="5920210"/>
            <a:ext cx="7992888" cy="794938"/>
          </a:xfrm>
        </p:spPr>
        <p:txBody>
          <a:bodyPr>
            <a:normAutofit/>
          </a:bodyPr>
          <a:lstStyle/>
          <a:p>
            <a:pPr algn="r"/>
            <a:r>
              <a:rPr lang="en-US" sz="2800" b="1" dirty="0" smtClean="0">
                <a:solidFill>
                  <a:srgbClr val="FF0000"/>
                </a:solidFill>
                <a:latin typeface="Corbel" pitchFamily="34" charset="0"/>
              </a:rPr>
              <a:t>Pr. </a:t>
            </a:r>
            <a:r>
              <a:rPr lang="en-US" sz="2800" b="1" dirty="0" err="1" smtClean="0">
                <a:solidFill>
                  <a:srgbClr val="FF0000"/>
                </a:solidFill>
                <a:latin typeface="Corbel" pitchFamily="34" charset="0"/>
              </a:rPr>
              <a:t>Canté</a:t>
            </a:r>
            <a:endParaRPr lang="en-US" sz="2800" b="1" dirty="0" smtClean="0">
              <a:solidFill>
                <a:srgbClr val="FF0000"/>
              </a:solidFill>
              <a:latin typeface="Corbel" pitchFamily="34" charset="0"/>
            </a:endParaRPr>
          </a:p>
          <a:p>
            <a:pPr algn="r"/>
            <a:endParaRPr lang="en-US" sz="2800" b="1" dirty="0">
              <a:solidFill>
                <a:schemeClr val="tx1"/>
              </a:solidFill>
              <a:latin typeface="Corbel" pitchFamily="34" charset="0"/>
            </a:endParaRPr>
          </a:p>
        </p:txBody>
      </p:sp>
      <p:sp>
        <p:nvSpPr>
          <p:cNvPr id="5" name="Retângulo de cantos arredondados 4"/>
          <p:cNvSpPr/>
          <p:nvPr/>
        </p:nvSpPr>
        <p:spPr>
          <a:xfrm>
            <a:off x="0" y="1714488"/>
            <a:ext cx="9144000" cy="214314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5400" b="1" dirty="0" smtClean="0">
                <a:solidFill>
                  <a:schemeClr val="tx1"/>
                </a:solidFill>
                <a:latin typeface="Corbel" pitchFamily="34" charset="0"/>
              </a:rPr>
              <a:t>TORNANDO-SE UMA PÉROLA DE GRANDE VALOR</a:t>
            </a:r>
            <a:endParaRPr lang="pt-BR" sz="5400" b="1" dirty="0">
              <a:solidFill>
                <a:schemeClr val="tx1"/>
              </a:solidFill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071538" y="3929066"/>
            <a:ext cx="7992888" cy="7949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rbel" pitchFamily="34" charset="0"/>
                <a:ea typeface="+mn-ea"/>
                <a:cs typeface="+mn-cs"/>
              </a:rPr>
              <a:t>MATEUS 13:45-46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rbel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3697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28596" y="642918"/>
            <a:ext cx="8358246" cy="5643602"/>
          </a:xfr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</a:pPr>
            <a:r>
              <a:rPr lang="en-US" sz="2800" b="1" dirty="0" smtClean="0">
                <a:solidFill>
                  <a:srgbClr val="FFFF00"/>
                </a:solidFill>
                <a:latin typeface="Corbel" pitchFamily="34" charset="0"/>
              </a:rPr>
              <a:t>I)APROVEITANDO BEM AS OPORTUNIDADES QUE TEMOS PARA O CRESCIMENTO</a:t>
            </a:r>
          </a:p>
          <a:p>
            <a:pPr algn="just">
              <a:lnSpc>
                <a:spcPct val="170000"/>
              </a:lnSpc>
            </a:pPr>
            <a:r>
              <a:rPr lang="en-US" sz="2800" b="1" dirty="0" smtClean="0">
                <a:solidFill>
                  <a:schemeClr val="bg1"/>
                </a:solidFill>
                <a:latin typeface="Corbel" pitchFamily="34" charset="0"/>
              </a:rPr>
              <a:t>1. DISPOSIÇÃO PARA RENUNCIAR –(LC 14:33)</a:t>
            </a:r>
          </a:p>
          <a:p>
            <a:pPr algn="just">
              <a:lnSpc>
                <a:spcPct val="170000"/>
              </a:lnSpc>
              <a:buFont typeface="Wingdings" pitchFamily="2" charset="2"/>
              <a:buChar char="ü"/>
            </a:pPr>
            <a:r>
              <a:rPr lang="en-US" sz="2800" dirty="0" smtClean="0">
                <a:solidFill>
                  <a:schemeClr val="bg1"/>
                </a:solidFill>
                <a:latin typeface="Corbel" pitchFamily="34" charset="0"/>
              </a:rPr>
              <a:t>O ego</a:t>
            </a:r>
          </a:p>
          <a:p>
            <a:pPr algn="just">
              <a:lnSpc>
                <a:spcPct val="170000"/>
              </a:lnSpc>
              <a:buFont typeface="Wingdings" pitchFamily="2" charset="2"/>
              <a:buChar char="ü"/>
            </a:pPr>
            <a:r>
              <a:rPr lang="en-US" sz="2800" dirty="0" smtClean="0">
                <a:solidFill>
                  <a:schemeClr val="bg1"/>
                </a:solidFill>
                <a:latin typeface="Corbel" pitchFamily="34" charset="0"/>
              </a:rPr>
              <a:t>O conforto, descanso, lazer</a:t>
            </a:r>
            <a:endParaRPr lang="pt-BR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3697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428596" y="642918"/>
            <a:ext cx="8358246" cy="564360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67544" y="642918"/>
            <a:ext cx="7992888" cy="5643602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</a:pPr>
            <a:r>
              <a:rPr lang="en-US" sz="2800" b="1" dirty="0" smtClean="0">
                <a:solidFill>
                  <a:srgbClr val="FFFF00"/>
                </a:solidFill>
                <a:latin typeface="Corbel" pitchFamily="34" charset="0"/>
              </a:rPr>
              <a:t>I)APROVEITANDO BEM AS OPORTUNIDADES QUE TEMOS PARA O CRESCIMENTO</a:t>
            </a:r>
          </a:p>
          <a:p>
            <a:pPr algn="just">
              <a:lnSpc>
                <a:spcPct val="170000"/>
              </a:lnSpc>
            </a:pPr>
            <a:r>
              <a:rPr lang="en-US" sz="2800" b="1" dirty="0" smtClean="0">
                <a:solidFill>
                  <a:schemeClr val="bg1"/>
                </a:solidFill>
                <a:latin typeface="Corbel" pitchFamily="34" charset="0"/>
              </a:rPr>
              <a:t>2. DISPOSIÇÃO PARA AVANÇAR-(FL 3:13-14):</a:t>
            </a:r>
          </a:p>
          <a:p>
            <a:pPr algn="just">
              <a:lnSpc>
                <a:spcPct val="170000"/>
              </a:lnSpc>
            </a:pPr>
            <a:r>
              <a:rPr lang="en-US" sz="2800" b="1" dirty="0" smtClean="0">
                <a:solidFill>
                  <a:schemeClr val="bg1"/>
                </a:solidFill>
                <a:latin typeface="Corbel" pitchFamily="34" charset="0"/>
              </a:rPr>
              <a:t>2.1. PESSOALMENTE</a:t>
            </a:r>
          </a:p>
          <a:p>
            <a:pPr marL="514350" indent="-514350" algn="l">
              <a:lnSpc>
                <a:spcPct val="170000"/>
              </a:lnSpc>
              <a:buAutoNum type="alphaLcParenR"/>
            </a:pPr>
            <a:r>
              <a:rPr lang="en-US" sz="2800" dirty="0" smtClean="0">
                <a:solidFill>
                  <a:schemeClr val="bg1"/>
                </a:solidFill>
                <a:latin typeface="Corbel" pitchFamily="34" charset="0"/>
              </a:rPr>
              <a:t>Intimidade com Deus</a:t>
            </a:r>
          </a:p>
          <a:p>
            <a:pPr marL="514350" indent="-514350" algn="l">
              <a:lnSpc>
                <a:spcPct val="170000"/>
              </a:lnSpc>
              <a:buAutoNum type="alphaLcParenR"/>
            </a:pPr>
            <a:r>
              <a:rPr lang="en-US" sz="2800" dirty="0" smtClean="0">
                <a:solidFill>
                  <a:schemeClr val="bg1"/>
                </a:solidFill>
                <a:latin typeface="Corbel" pitchFamily="34" charset="0"/>
              </a:rPr>
              <a:t>No conhecimento do modelo.</a:t>
            </a:r>
            <a:endParaRPr lang="en-US" sz="2800" dirty="0">
              <a:solidFill>
                <a:schemeClr val="bg1"/>
              </a:solidFill>
              <a:latin typeface="Corbel" pitchFamily="34" charset="0"/>
            </a:endParaRPr>
          </a:p>
          <a:p>
            <a:pPr algn="just">
              <a:lnSpc>
                <a:spcPct val="170000"/>
              </a:lnSpc>
            </a:pPr>
            <a:endParaRPr lang="pt-BR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3697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 txBox="1">
            <a:spLocks/>
          </p:cNvSpPr>
          <p:nvPr/>
        </p:nvSpPr>
        <p:spPr>
          <a:xfrm>
            <a:off x="71406" y="428604"/>
            <a:ext cx="8858312" cy="62151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214282" y="298994"/>
            <a:ext cx="8501122" cy="6232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rgbClr val="FFFF00"/>
                </a:solidFill>
                <a:latin typeface="Corbel" pitchFamily="34" charset="0"/>
              </a:rPr>
              <a:t>I)APROVEITANDO BEM AS OPORTUNIDADES QUE TEMOS PARA O CRESCIMENTO</a:t>
            </a:r>
            <a:endParaRPr lang="en-US" sz="2800" b="1" dirty="0" smtClean="0">
              <a:solidFill>
                <a:schemeClr val="bg1"/>
              </a:solidFill>
              <a:latin typeface="Corbe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chemeClr val="bg1"/>
                </a:solidFill>
                <a:latin typeface="Corbel" pitchFamily="34" charset="0"/>
              </a:rPr>
              <a:t>2.2 COM OUTRAS PESSOAS:</a:t>
            </a:r>
          </a:p>
          <a:p>
            <a:pPr marL="360363" indent="-360363">
              <a:lnSpc>
                <a:spcPct val="150000"/>
              </a:lnSpc>
              <a:buAutoNum type="alphaLcParenR"/>
            </a:pPr>
            <a:r>
              <a:rPr lang="en-US" sz="2600" dirty="0" err="1" smtClean="0">
                <a:solidFill>
                  <a:schemeClr val="bg1"/>
                </a:solidFill>
                <a:latin typeface="Corbel" pitchFamily="34" charset="0"/>
              </a:rPr>
              <a:t>Aprenda</a:t>
            </a:r>
            <a:r>
              <a:rPr lang="en-US" sz="2600" dirty="0" smtClean="0">
                <a:solidFill>
                  <a:schemeClr val="bg1"/>
                </a:solidFill>
                <a:latin typeface="Corbel" pitchFamily="34" charset="0"/>
              </a:rPr>
              <a:t> a </a:t>
            </a:r>
            <a:r>
              <a:rPr lang="en-US" sz="2600" dirty="0" err="1" smtClean="0">
                <a:solidFill>
                  <a:schemeClr val="bg1"/>
                </a:solidFill>
                <a:latin typeface="Corbel" pitchFamily="34" charset="0"/>
              </a:rPr>
              <a:t>motivar</a:t>
            </a:r>
            <a:r>
              <a:rPr lang="en-US" sz="2600" dirty="0" smtClean="0">
                <a:solidFill>
                  <a:schemeClr val="bg1"/>
                </a:solidFill>
                <a:latin typeface="Corbel" pitchFamily="34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Corbel" pitchFamily="34" charset="0"/>
              </a:rPr>
              <a:t>outros</a:t>
            </a:r>
            <a:r>
              <a:rPr lang="en-US" sz="2600" dirty="0" smtClean="0">
                <a:solidFill>
                  <a:schemeClr val="bg1"/>
                </a:solidFill>
                <a:latin typeface="Corbel" pitchFamily="34" charset="0"/>
              </a:rPr>
              <a:t> para </a:t>
            </a:r>
            <a:r>
              <a:rPr lang="en-US" sz="2600" dirty="0" err="1" smtClean="0">
                <a:solidFill>
                  <a:schemeClr val="bg1"/>
                </a:solidFill>
                <a:latin typeface="Corbel" pitchFamily="34" charset="0"/>
              </a:rPr>
              <a:t>que</a:t>
            </a:r>
            <a:r>
              <a:rPr lang="en-US" sz="2600" dirty="0" smtClean="0">
                <a:solidFill>
                  <a:schemeClr val="bg1"/>
                </a:solidFill>
                <a:latin typeface="Corbel" pitchFamily="34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Corbel" pitchFamily="34" charset="0"/>
              </a:rPr>
              <a:t>eles</a:t>
            </a:r>
            <a:r>
              <a:rPr lang="en-US" sz="2600" dirty="0" smtClean="0">
                <a:solidFill>
                  <a:schemeClr val="bg1"/>
                </a:solidFill>
                <a:latin typeface="Corbel" pitchFamily="34" charset="0"/>
              </a:rPr>
              <a:t/>
            </a:r>
            <a:br>
              <a:rPr lang="en-US" sz="2600" dirty="0" smtClean="0">
                <a:solidFill>
                  <a:schemeClr val="bg1"/>
                </a:solidFill>
                <a:latin typeface="Corbel" pitchFamily="34" charset="0"/>
              </a:rPr>
            </a:br>
            <a:r>
              <a:rPr lang="en-US" sz="2600" dirty="0" err="1" smtClean="0">
                <a:solidFill>
                  <a:schemeClr val="bg1"/>
                </a:solidFill>
                <a:latin typeface="Corbel" pitchFamily="34" charset="0"/>
              </a:rPr>
              <a:t>possam</a:t>
            </a:r>
            <a:r>
              <a:rPr lang="en-US" sz="2600" dirty="0" smtClean="0">
                <a:solidFill>
                  <a:schemeClr val="bg1"/>
                </a:solidFill>
                <a:latin typeface="Corbel" pitchFamily="34" charset="0"/>
              </a:rPr>
              <a:t> se </a:t>
            </a:r>
            <a:r>
              <a:rPr lang="en-US" sz="2600" dirty="0" err="1" smtClean="0">
                <a:solidFill>
                  <a:schemeClr val="bg1"/>
                </a:solidFill>
                <a:latin typeface="Corbel" pitchFamily="34" charset="0"/>
              </a:rPr>
              <a:t>tornar</a:t>
            </a:r>
            <a:r>
              <a:rPr lang="en-US" sz="2600" dirty="0" smtClean="0">
                <a:solidFill>
                  <a:schemeClr val="bg1"/>
                </a:solidFill>
                <a:latin typeface="Corbel" pitchFamily="34" charset="0"/>
              </a:rPr>
              <a:t> um </a:t>
            </a:r>
            <a:r>
              <a:rPr lang="en-US" sz="2600" dirty="0" err="1" smtClean="0">
                <a:solidFill>
                  <a:schemeClr val="bg1"/>
                </a:solidFill>
                <a:latin typeface="Corbel" pitchFamily="34" charset="0"/>
              </a:rPr>
              <a:t>sucesso</a:t>
            </a:r>
            <a:r>
              <a:rPr lang="en-US" sz="2600" dirty="0" smtClean="0">
                <a:solidFill>
                  <a:schemeClr val="bg1"/>
                </a:solidFill>
                <a:latin typeface="Corbel" pitchFamily="34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Corbel" pitchFamily="34" charset="0"/>
              </a:rPr>
              <a:t>também</a:t>
            </a:r>
            <a:r>
              <a:rPr lang="en-US" sz="2600" dirty="0" smtClean="0">
                <a:solidFill>
                  <a:schemeClr val="bg1"/>
                </a:solidFill>
                <a:latin typeface="Corbel" pitchFamily="34" charset="0"/>
              </a:rPr>
              <a:t>;</a:t>
            </a:r>
          </a:p>
          <a:p>
            <a:pPr marL="360363" indent="-360363">
              <a:lnSpc>
                <a:spcPct val="150000"/>
              </a:lnSpc>
              <a:buAutoNum type="alphaLcParenR"/>
            </a:pPr>
            <a:r>
              <a:rPr lang="en-US" sz="2600" dirty="0" smtClean="0">
                <a:solidFill>
                  <a:schemeClr val="bg1"/>
                </a:solidFill>
                <a:latin typeface="Corbel" pitchFamily="34" charset="0"/>
              </a:rPr>
              <a:t>Tenha </a:t>
            </a:r>
            <a:r>
              <a:rPr lang="en-US" sz="2600" dirty="0" err="1" smtClean="0">
                <a:solidFill>
                  <a:schemeClr val="bg1"/>
                </a:solidFill>
                <a:latin typeface="Corbel" pitchFamily="34" charset="0"/>
              </a:rPr>
              <a:t>fé</a:t>
            </a:r>
            <a:r>
              <a:rPr lang="en-US" sz="2600" dirty="0" smtClean="0">
                <a:solidFill>
                  <a:schemeClr val="bg1"/>
                </a:solidFill>
                <a:latin typeface="Corbel" pitchFamily="34" charset="0"/>
              </a:rPr>
              <a:t> completa </a:t>
            </a:r>
            <a:r>
              <a:rPr lang="en-US" sz="2600" dirty="0" err="1" smtClean="0">
                <a:solidFill>
                  <a:schemeClr val="bg1"/>
                </a:solidFill>
                <a:latin typeface="Corbel" pitchFamily="34" charset="0"/>
              </a:rPr>
              <a:t>na</a:t>
            </a:r>
            <a:r>
              <a:rPr lang="en-US" sz="2600" dirty="0" smtClean="0">
                <a:solidFill>
                  <a:schemeClr val="bg1"/>
                </a:solidFill>
                <a:latin typeface="Corbel" pitchFamily="34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Corbel" pitchFamily="34" charset="0"/>
              </a:rPr>
              <a:t>vitória</a:t>
            </a:r>
            <a:r>
              <a:rPr lang="en-US" sz="2600" dirty="0" smtClean="0">
                <a:solidFill>
                  <a:schemeClr val="bg1"/>
                </a:solidFill>
                <a:latin typeface="Corbel" pitchFamily="34" charset="0"/>
              </a:rPr>
              <a:t> dos </a:t>
            </a:r>
            <a:r>
              <a:rPr lang="en-US" sz="2600" dirty="0" err="1" smtClean="0">
                <a:solidFill>
                  <a:schemeClr val="bg1"/>
                </a:solidFill>
                <a:latin typeface="Corbel" pitchFamily="34" charset="0"/>
              </a:rPr>
              <a:t>outros</a:t>
            </a:r>
            <a:r>
              <a:rPr lang="en-US" sz="2600" dirty="0" smtClean="0">
                <a:solidFill>
                  <a:schemeClr val="bg1"/>
                </a:solidFill>
                <a:latin typeface="Corbel" pitchFamily="34" charset="0"/>
              </a:rPr>
              <a:t>. </a:t>
            </a:r>
            <a:r>
              <a:rPr lang="en-US" sz="2600" dirty="0" err="1" smtClean="0">
                <a:solidFill>
                  <a:schemeClr val="bg1"/>
                </a:solidFill>
                <a:latin typeface="Corbel" pitchFamily="34" charset="0"/>
              </a:rPr>
              <a:t>Por</a:t>
            </a:r>
            <a:r>
              <a:rPr lang="en-US" sz="2600" dirty="0" smtClean="0">
                <a:solidFill>
                  <a:schemeClr val="bg1"/>
                </a:solidFill>
                <a:latin typeface="Corbel" pitchFamily="34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Corbel" pitchFamily="34" charset="0"/>
              </a:rPr>
              <a:t>que</a:t>
            </a:r>
            <a:r>
              <a:rPr lang="en-US" sz="2600" dirty="0" smtClean="0">
                <a:solidFill>
                  <a:schemeClr val="bg1"/>
                </a:solidFill>
                <a:latin typeface="Corbel" pitchFamily="34" charset="0"/>
              </a:rPr>
              <a:t> é </a:t>
            </a:r>
            <a:r>
              <a:rPr lang="en-US" sz="2600" dirty="0" err="1" smtClean="0">
                <a:solidFill>
                  <a:schemeClr val="bg1"/>
                </a:solidFill>
                <a:latin typeface="Corbel" pitchFamily="34" charset="0"/>
              </a:rPr>
              <a:t>recompensador</a:t>
            </a:r>
            <a:r>
              <a:rPr lang="en-US" sz="2600" dirty="0" smtClean="0">
                <a:solidFill>
                  <a:schemeClr val="bg1"/>
                </a:solidFill>
                <a:latin typeface="Corbel" pitchFamily="34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Corbel" pitchFamily="34" charset="0"/>
              </a:rPr>
              <a:t>acreditar</a:t>
            </a:r>
            <a:r>
              <a:rPr lang="en-US" sz="2600" dirty="0" smtClean="0">
                <a:solidFill>
                  <a:schemeClr val="bg1"/>
                </a:solidFill>
                <a:latin typeface="Corbel" pitchFamily="34" charset="0"/>
              </a:rPr>
              <a:t> nos </a:t>
            </a:r>
            <a:r>
              <a:rPr lang="en-US" sz="2600" dirty="0" err="1" smtClean="0">
                <a:solidFill>
                  <a:schemeClr val="bg1"/>
                </a:solidFill>
                <a:latin typeface="Corbel" pitchFamily="34" charset="0"/>
              </a:rPr>
              <a:t>outros</a:t>
            </a:r>
            <a:r>
              <a:rPr lang="en-US" sz="2600" dirty="0" smtClean="0">
                <a:solidFill>
                  <a:schemeClr val="bg1"/>
                </a:solidFill>
                <a:latin typeface="Corbel" pitchFamily="34" charset="0"/>
              </a:rPr>
              <a:t>?</a:t>
            </a:r>
          </a:p>
          <a:p>
            <a:pPr marL="360363" indent="-360363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600" dirty="0" smtClean="0">
                <a:solidFill>
                  <a:schemeClr val="bg1"/>
                </a:solidFill>
                <a:latin typeface="Corbel" pitchFamily="34" charset="0"/>
              </a:rPr>
              <a:t>A </a:t>
            </a:r>
            <a:r>
              <a:rPr lang="en-US" sz="2600" dirty="0" err="1" smtClean="0">
                <a:solidFill>
                  <a:schemeClr val="bg1"/>
                </a:solidFill>
                <a:latin typeface="Corbel" pitchFamily="34" charset="0"/>
              </a:rPr>
              <a:t>maioria</a:t>
            </a:r>
            <a:r>
              <a:rPr lang="en-US" sz="2600" dirty="0" smtClean="0">
                <a:solidFill>
                  <a:schemeClr val="bg1"/>
                </a:solidFill>
                <a:latin typeface="Corbel" pitchFamily="34" charset="0"/>
              </a:rPr>
              <a:t> das </a:t>
            </a:r>
            <a:r>
              <a:rPr lang="en-US" sz="2600" dirty="0" err="1" smtClean="0">
                <a:solidFill>
                  <a:schemeClr val="bg1"/>
                </a:solidFill>
                <a:latin typeface="Corbel" pitchFamily="34" charset="0"/>
              </a:rPr>
              <a:t>pessoas</a:t>
            </a:r>
            <a:r>
              <a:rPr lang="en-US" sz="2600" dirty="0" smtClean="0">
                <a:solidFill>
                  <a:schemeClr val="bg1"/>
                </a:solidFill>
                <a:latin typeface="Corbel" pitchFamily="34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Corbel" pitchFamily="34" charset="0"/>
              </a:rPr>
              <a:t>não</a:t>
            </a:r>
            <a:r>
              <a:rPr lang="en-US" sz="2600" dirty="0" smtClean="0">
                <a:solidFill>
                  <a:schemeClr val="bg1"/>
                </a:solidFill>
                <a:latin typeface="Corbel" pitchFamily="34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Corbel" pitchFamily="34" charset="0"/>
              </a:rPr>
              <a:t>acredita</a:t>
            </a:r>
            <a:r>
              <a:rPr lang="en-US" sz="2600" dirty="0" smtClean="0">
                <a:solidFill>
                  <a:schemeClr val="bg1"/>
                </a:solidFill>
                <a:latin typeface="Corbel" pitchFamily="34" charset="0"/>
              </a:rPr>
              <a:t> em </a:t>
            </a:r>
            <a:r>
              <a:rPr lang="en-US" sz="2600" dirty="0" err="1" smtClean="0">
                <a:solidFill>
                  <a:schemeClr val="bg1"/>
                </a:solidFill>
                <a:latin typeface="Corbel" pitchFamily="34" charset="0"/>
              </a:rPr>
              <a:t>si</a:t>
            </a:r>
            <a:r>
              <a:rPr lang="en-US" sz="2600" dirty="0" smtClean="0">
                <a:solidFill>
                  <a:schemeClr val="bg1"/>
                </a:solidFill>
                <a:latin typeface="Corbel" pitchFamily="34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Corbel" pitchFamily="34" charset="0"/>
              </a:rPr>
              <a:t>mesma</a:t>
            </a:r>
            <a:r>
              <a:rPr lang="en-US" sz="2600" dirty="0" smtClean="0">
                <a:solidFill>
                  <a:schemeClr val="bg1"/>
                </a:solidFill>
                <a:latin typeface="Corbel" pitchFamily="34" charset="0"/>
              </a:rPr>
              <a:t>;</a:t>
            </a:r>
          </a:p>
          <a:p>
            <a:pPr marL="360363" indent="-360363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600" dirty="0" smtClean="0">
                <a:solidFill>
                  <a:schemeClr val="bg1"/>
                </a:solidFill>
                <a:latin typeface="Corbel" pitchFamily="34" charset="0"/>
              </a:rPr>
              <a:t>A </a:t>
            </a:r>
            <a:r>
              <a:rPr lang="en-US" sz="2600" dirty="0" err="1" smtClean="0">
                <a:solidFill>
                  <a:schemeClr val="bg1"/>
                </a:solidFill>
                <a:latin typeface="Corbel" pitchFamily="34" charset="0"/>
              </a:rPr>
              <a:t>maioria</a:t>
            </a:r>
            <a:r>
              <a:rPr lang="en-US" sz="2600" dirty="0" smtClean="0">
                <a:solidFill>
                  <a:schemeClr val="bg1"/>
                </a:solidFill>
                <a:latin typeface="Corbel" pitchFamily="34" charset="0"/>
              </a:rPr>
              <a:t> das </a:t>
            </a:r>
            <a:r>
              <a:rPr lang="en-US" sz="2600" dirty="0" err="1" smtClean="0">
                <a:solidFill>
                  <a:schemeClr val="bg1"/>
                </a:solidFill>
                <a:latin typeface="Corbel" pitchFamily="34" charset="0"/>
              </a:rPr>
              <a:t>pessoas</a:t>
            </a:r>
            <a:r>
              <a:rPr lang="en-US" sz="2600" dirty="0" smtClean="0">
                <a:solidFill>
                  <a:schemeClr val="bg1"/>
                </a:solidFill>
                <a:latin typeface="Corbel" pitchFamily="34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Corbel" pitchFamily="34" charset="0"/>
              </a:rPr>
              <a:t>sabe</a:t>
            </a:r>
            <a:r>
              <a:rPr lang="en-US" sz="2600" dirty="0" smtClean="0">
                <a:solidFill>
                  <a:schemeClr val="bg1"/>
                </a:solidFill>
                <a:latin typeface="Corbel" pitchFamily="34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Corbel" pitchFamily="34" charset="0"/>
              </a:rPr>
              <a:t>quando</a:t>
            </a:r>
            <a:r>
              <a:rPr lang="en-US" sz="2600" dirty="0" smtClean="0">
                <a:solidFill>
                  <a:schemeClr val="bg1"/>
                </a:solidFill>
                <a:latin typeface="Corbel" pitchFamily="34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Corbel" pitchFamily="34" charset="0"/>
              </a:rPr>
              <a:t>alguém</a:t>
            </a:r>
            <a:r>
              <a:rPr lang="en-US" sz="2600" dirty="0" smtClean="0">
                <a:solidFill>
                  <a:schemeClr val="bg1"/>
                </a:solidFill>
                <a:latin typeface="Corbel" pitchFamily="34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Corbel" pitchFamily="34" charset="0"/>
              </a:rPr>
              <a:t>acredita</a:t>
            </a:r>
            <a:r>
              <a:rPr lang="en-US" sz="2600" dirty="0" smtClean="0">
                <a:solidFill>
                  <a:schemeClr val="bg1"/>
                </a:solidFill>
                <a:latin typeface="Corbel" pitchFamily="34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Corbel" pitchFamily="34" charset="0"/>
              </a:rPr>
              <a:t>nelas</a:t>
            </a:r>
            <a:r>
              <a:rPr lang="en-US" sz="2600" dirty="0" smtClean="0">
                <a:solidFill>
                  <a:schemeClr val="bg1"/>
                </a:solidFill>
                <a:latin typeface="Corbel" pitchFamily="34" charset="0"/>
              </a:rPr>
              <a:t>.</a:t>
            </a:r>
          </a:p>
          <a:p>
            <a:pPr marL="742950" indent="-742950">
              <a:lnSpc>
                <a:spcPct val="150000"/>
              </a:lnSpc>
            </a:pPr>
            <a:r>
              <a:rPr lang="en-US" sz="2600" dirty="0" smtClean="0">
                <a:solidFill>
                  <a:schemeClr val="bg1"/>
                </a:solidFill>
                <a:latin typeface="Corbel" pitchFamily="34" charset="0"/>
              </a:rPr>
              <a:t>c) </a:t>
            </a:r>
            <a:r>
              <a:rPr lang="en-US" sz="2600" dirty="0" err="1" smtClean="0">
                <a:solidFill>
                  <a:schemeClr val="bg1"/>
                </a:solidFill>
                <a:latin typeface="Corbel" pitchFamily="34" charset="0"/>
              </a:rPr>
              <a:t>Não</a:t>
            </a:r>
            <a:r>
              <a:rPr lang="en-US" sz="2600" dirty="0" smtClean="0">
                <a:solidFill>
                  <a:schemeClr val="bg1"/>
                </a:solidFill>
                <a:latin typeface="Corbel" pitchFamily="34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Corbel" pitchFamily="34" charset="0"/>
              </a:rPr>
              <a:t>desista</a:t>
            </a:r>
            <a:r>
              <a:rPr lang="en-US" sz="2600" dirty="0" smtClean="0">
                <a:solidFill>
                  <a:schemeClr val="bg1"/>
                </a:solidFill>
                <a:latin typeface="Corbel" pitchFamily="34" charset="0"/>
              </a:rPr>
              <a:t> de </a:t>
            </a:r>
            <a:r>
              <a:rPr lang="en-US" sz="2600" dirty="0" err="1" smtClean="0">
                <a:solidFill>
                  <a:schemeClr val="bg1"/>
                </a:solidFill>
                <a:latin typeface="Corbel" pitchFamily="34" charset="0"/>
              </a:rPr>
              <a:t>ninguém</a:t>
            </a:r>
            <a:r>
              <a:rPr lang="en-US" sz="2600" dirty="0" smtClean="0">
                <a:solidFill>
                  <a:schemeClr val="bg1"/>
                </a:solidFill>
                <a:latin typeface="Corbe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204256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 txBox="1">
            <a:spLocks/>
          </p:cNvSpPr>
          <p:nvPr/>
        </p:nvSpPr>
        <p:spPr>
          <a:xfrm>
            <a:off x="428596" y="642918"/>
            <a:ext cx="8358246" cy="564360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500034" y="571480"/>
            <a:ext cx="835824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rgbClr val="FFFF00"/>
                </a:solidFill>
              </a:rPr>
              <a:t>II)ALCANCE SEUS OBJETIVOS TORNANDO-SE UMA PÉROLA DE GRANDE VALOR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chemeClr val="bg1"/>
                </a:solidFill>
              </a:rPr>
              <a:t>a) Tenha </a:t>
            </a:r>
            <a:r>
              <a:rPr lang="en-US" sz="2800" dirty="0" err="1" smtClean="0">
                <a:solidFill>
                  <a:schemeClr val="bg1"/>
                </a:solidFill>
              </a:rPr>
              <a:t>cobertura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espiritual</a:t>
            </a:r>
            <a:r>
              <a:rPr lang="en-US" sz="2800" dirty="0" smtClean="0">
                <a:solidFill>
                  <a:schemeClr val="bg1"/>
                </a:solidFill>
              </a:rPr>
              <a:t> (II Cor. 12-18)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chemeClr val="bg1"/>
                </a:solidFill>
              </a:rPr>
              <a:t>b) </a:t>
            </a:r>
            <a:r>
              <a:rPr lang="en-US" sz="2800" dirty="0" err="1" smtClean="0">
                <a:solidFill>
                  <a:schemeClr val="bg1"/>
                </a:solidFill>
              </a:rPr>
              <a:t>Tendo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cuidado</a:t>
            </a:r>
            <a:r>
              <a:rPr lang="en-US" sz="2800" dirty="0" smtClean="0">
                <a:solidFill>
                  <a:schemeClr val="bg1"/>
                </a:solidFill>
              </a:rPr>
              <a:t> de </a:t>
            </a:r>
            <a:r>
              <a:rPr lang="en-US" sz="2800" dirty="0" err="1" smtClean="0">
                <a:solidFill>
                  <a:schemeClr val="bg1"/>
                </a:solidFill>
              </a:rPr>
              <a:t>ti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mesmo</a:t>
            </a:r>
            <a:r>
              <a:rPr lang="en-US" sz="2800" dirty="0" smtClean="0">
                <a:solidFill>
                  <a:schemeClr val="bg1"/>
                </a:solidFill>
              </a:rPr>
              <a:t> (I Tm:4:16/II Cr.26)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Barra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da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fama</a:t>
            </a:r>
            <a:endParaRPr lang="en-US" sz="2800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Barra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da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saia</a:t>
            </a:r>
            <a:endParaRPr lang="en-US" sz="2800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Barra</a:t>
            </a:r>
            <a:r>
              <a:rPr lang="en-US" sz="2800" dirty="0" smtClean="0">
                <a:solidFill>
                  <a:schemeClr val="bg1"/>
                </a:solidFill>
              </a:rPr>
              <a:t> do </a:t>
            </a:r>
            <a:r>
              <a:rPr lang="en-US" sz="2800" dirty="0" err="1" smtClean="0">
                <a:solidFill>
                  <a:schemeClr val="bg1"/>
                </a:solidFill>
              </a:rPr>
              <a:t>ouro</a:t>
            </a:r>
            <a:endParaRPr lang="en-US" sz="2800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endParaRPr lang="en-US" sz="28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04256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 txBox="1">
            <a:spLocks/>
          </p:cNvSpPr>
          <p:nvPr/>
        </p:nvSpPr>
        <p:spPr>
          <a:xfrm>
            <a:off x="428596" y="642918"/>
            <a:ext cx="8358246" cy="564360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500034" y="571480"/>
            <a:ext cx="835824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rgbClr val="FFFF00"/>
                </a:solidFill>
              </a:rPr>
              <a:t>II)ALCANCE SEUS OBJETIVOS TORNANDO-SE UMA PÉROLA DE GRANDE VALOR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chemeClr val="bg1"/>
                </a:solidFill>
              </a:rPr>
              <a:t>c) Transparência completa (</a:t>
            </a:r>
            <a:r>
              <a:rPr lang="en-US" sz="2800" dirty="0" err="1" smtClean="0">
                <a:solidFill>
                  <a:schemeClr val="bg1"/>
                </a:solidFill>
              </a:rPr>
              <a:t>Pv</a:t>
            </a:r>
            <a:r>
              <a:rPr lang="en-US" sz="2800" dirty="0" smtClean="0">
                <a:solidFill>
                  <a:schemeClr val="bg1"/>
                </a:solidFill>
              </a:rPr>
              <a:t> 28.13)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chemeClr val="bg1"/>
                </a:solidFill>
              </a:rPr>
              <a:t>d) Mantenha-se ligado nos seus </a:t>
            </a:r>
            <a:r>
              <a:rPr lang="en-US" sz="2800" dirty="0" err="1" smtClean="0">
                <a:solidFill>
                  <a:schemeClr val="bg1"/>
                </a:solidFill>
              </a:rPr>
              <a:t>objetivos</a:t>
            </a:r>
            <a:r>
              <a:rPr lang="en-US" sz="2800" dirty="0" smtClean="0">
                <a:solidFill>
                  <a:schemeClr val="bg1"/>
                </a:solidFill>
              </a:rPr>
              <a:t>, indo em frente para conquistá-los</a:t>
            </a:r>
            <a:br>
              <a:rPr lang="en-US" sz="2800" dirty="0" smtClean="0">
                <a:solidFill>
                  <a:schemeClr val="bg1"/>
                </a:solidFill>
              </a:rPr>
            </a:br>
            <a:endParaRPr lang="en-US" sz="2800" dirty="0" smtClean="0">
              <a:solidFill>
                <a:schemeClr val="bg1"/>
              </a:solidFill>
              <a:latin typeface="Corbe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04256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-24"/>
            <a:ext cx="9144000" cy="6858024"/>
          </a:xfrm>
          <a:prstGeom prst="rect">
            <a:avLst/>
          </a:prstGeom>
        </p:spPr>
      </p:pic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57224" y="5920210"/>
            <a:ext cx="7992888" cy="794938"/>
          </a:xfrm>
        </p:spPr>
        <p:txBody>
          <a:bodyPr>
            <a:normAutofit/>
          </a:bodyPr>
          <a:lstStyle/>
          <a:p>
            <a:pPr algn="r"/>
            <a:r>
              <a:rPr lang="en-US" sz="2800" b="1" dirty="0" smtClean="0">
                <a:solidFill>
                  <a:srgbClr val="FF0000"/>
                </a:solidFill>
                <a:latin typeface="Corbel" pitchFamily="34" charset="0"/>
              </a:rPr>
              <a:t>Pr. </a:t>
            </a:r>
            <a:r>
              <a:rPr lang="en-US" sz="2800" b="1" dirty="0" err="1" smtClean="0">
                <a:solidFill>
                  <a:srgbClr val="FF0000"/>
                </a:solidFill>
                <a:latin typeface="Corbel" pitchFamily="34" charset="0"/>
              </a:rPr>
              <a:t>Canté</a:t>
            </a:r>
            <a:endParaRPr lang="en-US" sz="2800" b="1" dirty="0" smtClean="0">
              <a:solidFill>
                <a:srgbClr val="FF0000"/>
              </a:solidFill>
              <a:latin typeface="Corbel" pitchFamily="34" charset="0"/>
            </a:endParaRPr>
          </a:p>
          <a:p>
            <a:pPr algn="r"/>
            <a:endParaRPr lang="en-US" sz="2800" b="1" dirty="0">
              <a:solidFill>
                <a:schemeClr val="tx1"/>
              </a:solidFill>
              <a:latin typeface="Corbel" pitchFamily="34" charset="0"/>
            </a:endParaRPr>
          </a:p>
        </p:txBody>
      </p:sp>
      <p:sp>
        <p:nvSpPr>
          <p:cNvPr id="5" name="Retângulo de cantos arredondados 4"/>
          <p:cNvSpPr/>
          <p:nvPr/>
        </p:nvSpPr>
        <p:spPr>
          <a:xfrm>
            <a:off x="0" y="1714488"/>
            <a:ext cx="9144000" cy="214314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5400" b="1" dirty="0" smtClean="0">
                <a:solidFill>
                  <a:schemeClr val="tx1"/>
                </a:solidFill>
                <a:latin typeface="Corbel" pitchFamily="34" charset="0"/>
              </a:rPr>
              <a:t>TORNANDO-SE UMA PÉROLA DE GRANDE VALOR</a:t>
            </a:r>
            <a:endParaRPr lang="pt-BR" sz="5400" b="1" dirty="0">
              <a:solidFill>
                <a:schemeClr val="tx1"/>
              </a:solidFill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071538" y="3929066"/>
            <a:ext cx="7992888" cy="7949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rbel" pitchFamily="34" charset="0"/>
                <a:ea typeface="+mn-ea"/>
                <a:cs typeface="+mn-cs"/>
              </a:rPr>
              <a:t>MATEUS 13:45-46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rbel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3697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172</Words>
  <Application>Microsoft Office PowerPoint</Application>
  <PresentationFormat>Apresentação na tela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TORNANDO-SE UMA PÉROLA DE GRANDE VALOR</dc:title>
  <dc:creator>Pr Cante</dc:creator>
  <cp:lastModifiedBy>Igreja da Paz Parangaba</cp:lastModifiedBy>
  <cp:revision>18</cp:revision>
  <dcterms:created xsi:type="dcterms:W3CDTF">2011-06-22T10:02:28Z</dcterms:created>
  <dcterms:modified xsi:type="dcterms:W3CDTF">2011-06-22T13:11:18Z</dcterms:modified>
</cp:coreProperties>
</file>