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8" r:id="rId3"/>
    <p:sldId id="257" r:id="rId4"/>
    <p:sldId id="260" r:id="rId5"/>
    <p:sldId id="259" r:id="rId6"/>
    <p:sldId id="267" r:id="rId7"/>
    <p:sldId id="268" r:id="rId8"/>
    <p:sldId id="261" r:id="rId9"/>
    <p:sldId id="262" r:id="rId10"/>
    <p:sldId id="263" r:id="rId11"/>
    <p:sldId id="264" r:id="rId12"/>
    <p:sldId id="269" r:id="rId13"/>
    <p:sldId id="265" r:id="rId14"/>
    <p:sldId id="266" r:id="rId1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ítulo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25" name="Subtítulo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31" name="Espaço Reservado para Data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4F77B7C-E356-454B-8758-125526FE6CE0}" type="datetimeFigureOut">
              <a:rPr lang="pt-BR" smtClean="0"/>
              <a:pPr/>
              <a:t>24/06/2011</a:t>
            </a:fld>
            <a:endParaRPr lang="pt-BR"/>
          </a:p>
        </p:txBody>
      </p:sp>
      <p:sp>
        <p:nvSpPr>
          <p:cNvPr id="18" name="Espaço Reservado para Rodapé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F6962D2-F4EA-41F6-BBA0-54626F57FC3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F77B7C-E356-454B-8758-125526FE6CE0}" type="datetimeFigureOut">
              <a:rPr lang="pt-BR" smtClean="0"/>
              <a:pPr/>
              <a:t>24/06/2011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6962D2-F4EA-41F6-BBA0-54626F57FC3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64F77B7C-E356-454B-8758-125526FE6CE0}" type="datetimeFigureOut">
              <a:rPr lang="pt-BR" smtClean="0"/>
              <a:pPr/>
              <a:t>24/06/2011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F6962D2-F4EA-41F6-BBA0-54626F57FC3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F77B7C-E356-454B-8758-125526FE6CE0}" type="datetimeFigureOut">
              <a:rPr lang="pt-BR" smtClean="0"/>
              <a:pPr/>
              <a:t>24/06/2011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6962D2-F4EA-41F6-BBA0-54626F57FC3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4F77B7C-E356-454B-8758-125526FE6CE0}" type="datetimeFigureOut">
              <a:rPr lang="pt-BR" smtClean="0"/>
              <a:pPr/>
              <a:t>24/06/2011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0F6962D2-F4EA-41F6-BBA0-54626F57FC3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F77B7C-E356-454B-8758-125526FE6CE0}" type="datetimeFigureOut">
              <a:rPr lang="pt-BR" smtClean="0"/>
              <a:pPr/>
              <a:t>24/06/2011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6962D2-F4EA-41F6-BBA0-54626F57FC3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F77B7C-E356-454B-8758-125526FE6CE0}" type="datetimeFigureOut">
              <a:rPr lang="pt-BR" smtClean="0"/>
              <a:pPr/>
              <a:t>24/06/2011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6962D2-F4EA-41F6-BBA0-54626F57FC3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F77B7C-E356-454B-8758-125526FE6CE0}" type="datetimeFigureOut">
              <a:rPr lang="pt-BR" smtClean="0"/>
              <a:pPr/>
              <a:t>24/06/2011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6962D2-F4EA-41F6-BBA0-54626F57FC3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4F77B7C-E356-454B-8758-125526FE6CE0}" type="datetimeFigureOut">
              <a:rPr lang="pt-BR" smtClean="0"/>
              <a:pPr/>
              <a:t>24/06/2011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6962D2-F4EA-41F6-BBA0-54626F57FC3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F77B7C-E356-454B-8758-125526FE6CE0}" type="datetimeFigureOut">
              <a:rPr lang="pt-BR" smtClean="0"/>
              <a:pPr/>
              <a:t>24/06/2011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6962D2-F4EA-41F6-BBA0-54626F57FC3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F77B7C-E356-454B-8758-125526FE6CE0}" type="datetimeFigureOut">
              <a:rPr lang="pt-BR" smtClean="0"/>
              <a:pPr/>
              <a:t>24/06/2011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6962D2-F4EA-41F6-BBA0-54626F57FC3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Espaço Reservado para Imagem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Espaço Reservado para Título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1" name="Espaço Reservado para Texto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27" name="Espaço Reservado para Data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64F77B7C-E356-454B-8758-125526FE6CE0}" type="datetimeFigureOut">
              <a:rPr lang="pt-BR" smtClean="0"/>
              <a:pPr/>
              <a:t>24/06/2011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16" name="Espaço Reservado para Número de Slide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0F6962D2-F4EA-41F6-BBA0-54626F57FC3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Tema: discipulado com propósito</a:t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PR. ELVIS OLIVEIRA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2008" y="2060848"/>
            <a:ext cx="8028384" cy="5544616"/>
          </a:xfrm>
        </p:spPr>
        <p:txBody>
          <a:bodyPr>
            <a:noAutofit/>
          </a:bodyPr>
          <a:lstStyle/>
          <a:p>
            <a:pPr lvl="0"/>
            <a:r>
              <a:rPr lang="pt-BR" sz="2400" dirty="0" smtClean="0"/>
              <a:t>Não consegue dominar as próprias emoções.</a:t>
            </a:r>
          </a:p>
          <a:p>
            <a:pPr lvl="0"/>
            <a:r>
              <a:rPr lang="pt-BR" sz="2400" dirty="0" smtClean="0"/>
              <a:t>Não consegue se colocar no lugar do outro, julga com muita facilidade.</a:t>
            </a:r>
          </a:p>
          <a:p>
            <a:pPr lvl="0"/>
            <a:r>
              <a:rPr lang="pt-BR" sz="2400" dirty="0" smtClean="0"/>
              <a:t>Não consegue fazer nada sozinha, sempre tem que ser acompanhada</a:t>
            </a:r>
          </a:p>
          <a:p>
            <a:pPr lvl="0"/>
            <a:r>
              <a:rPr lang="pt-BR" sz="2400" dirty="0" smtClean="0"/>
              <a:t>Tudo o que e novo e desafiante lhe causa medo, e entra em pânico.</a:t>
            </a:r>
          </a:p>
          <a:p>
            <a:pPr lvl="0"/>
            <a:r>
              <a:rPr lang="pt-BR" sz="2400" dirty="0" smtClean="0"/>
              <a:t>E externamente preocupada com a opinião dos outros.</a:t>
            </a:r>
          </a:p>
          <a:p>
            <a:pPr lvl="0"/>
            <a:r>
              <a:rPr lang="pt-BR" sz="2400" dirty="0" smtClean="0"/>
              <a:t>E preocupado demasiadamente com o seu corpo.</a:t>
            </a:r>
          </a:p>
          <a:p>
            <a:pPr lvl="0"/>
            <a:r>
              <a:rPr lang="pt-BR" sz="2400" dirty="0" smtClean="0"/>
              <a:t>Não e capaz de dar sem receber algo em troca para ela, amar e trocar, e egoísta</a:t>
            </a:r>
            <a:endParaRPr lang="pt-BR" sz="2400" dirty="0"/>
          </a:p>
        </p:txBody>
      </p:sp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251520" y="44624"/>
            <a:ext cx="7239000" cy="1143000"/>
          </a:xfrm>
        </p:spPr>
        <p:txBody>
          <a:bodyPr>
            <a:normAutofit/>
          </a:bodyPr>
          <a:lstStyle/>
          <a:p>
            <a:r>
              <a:rPr lang="pt-BR" dirty="0" smtClean="0"/>
              <a:t>No sentir:</a:t>
            </a:r>
            <a:endParaRPr lang="pt-B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188640"/>
            <a:ext cx="2736304" cy="18156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7239000" cy="1008112"/>
          </a:xfrm>
        </p:spPr>
        <p:txBody>
          <a:bodyPr>
            <a:normAutofit/>
          </a:bodyPr>
          <a:lstStyle/>
          <a:p>
            <a:r>
              <a:rPr lang="pt-BR" dirty="0" smtClean="0"/>
              <a:t>Mateus 28: 19 a 20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179512" y="1628800"/>
            <a:ext cx="792088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/>
              <a:t>19</a:t>
            </a:r>
            <a:r>
              <a:rPr lang="pt-BR" sz="3600" dirty="0" smtClean="0"/>
              <a:t> Portanto ide, fazei discípulos de todas as nações, batizando-os em nome do Pai, e do Filho, e do Espírito Santo; </a:t>
            </a:r>
          </a:p>
          <a:p>
            <a:r>
              <a:rPr lang="pt-BR" sz="2400" dirty="0" smtClean="0"/>
              <a:t>20</a:t>
            </a:r>
            <a:r>
              <a:rPr lang="pt-BR" sz="3600" dirty="0" smtClean="0"/>
              <a:t> Ensinando-os a guardar todas as coisas que eu vos tenho mandado; e eis que eu estou convosco todos os dias, até a consumação dos séculos. Amém.</a:t>
            </a:r>
            <a:endParaRPr lang="pt-B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092736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Gálatas 6: 9 a 10</a:t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323528" y="1340768"/>
            <a:ext cx="770485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/>
              <a:t>9</a:t>
            </a:r>
            <a:r>
              <a:rPr lang="pt-BR" sz="3600" dirty="0" smtClean="0"/>
              <a:t> E não nos cansemos de fazer o bem, porque a seu tempo ceifaremos, se não desfalecermos. </a:t>
            </a:r>
          </a:p>
          <a:p>
            <a:r>
              <a:rPr lang="pt-BR" sz="2400" dirty="0" smtClean="0"/>
              <a:t>10</a:t>
            </a:r>
            <a:r>
              <a:rPr lang="pt-BR" sz="3600" dirty="0" smtClean="0"/>
              <a:t> Por isso, enquanto tivermos oportunidade, façamos o bem a todos, mas principalmente aos da família da fé.</a:t>
            </a:r>
            <a:endParaRPr lang="pt-B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8000" dirty="0" smtClean="0"/>
              <a:t>O propósito </a:t>
            </a:r>
            <a:endParaRPr lang="pt-BR" sz="80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1484784"/>
            <a:ext cx="3705075" cy="51845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Tema: discipulado com propósito</a:t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PR. ELVIS OLIVEIRA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Introdução:</a:t>
            </a:r>
            <a:br>
              <a:rPr lang="pt-BR" dirty="0" smtClean="0"/>
            </a:br>
            <a:endParaRPr lang="pt-BR" dirty="0"/>
          </a:p>
        </p:txBody>
      </p:sp>
      <p:pic>
        <p:nvPicPr>
          <p:cNvPr id="4" name="Espaço Reservado para Conteúdo 3" descr="father-and-so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07704" y="620688"/>
            <a:ext cx="4429426" cy="590590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Texto: romanos 8:28 a 30</a:t>
            </a:r>
            <a:br>
              <a:rPr lang="pt-BR" dirty="0" smtClean="0"/>
            </a:b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611560" y="321297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395536" y="836712"/>
            <a:ext cx="7344816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/>
              <a:t>28</a:t>
            </a:r>
            <a:r>
              <a:rPr lang="pt-BR" sz="2800" dirty="0" smtClean="0"/>
              <a:t> Sabemos que todas as coisas cooperam para o bem daqueles que amam a Deus, daqueles que são chamados segundo o seu propósito. </a:t>
            </a:r>
          </a:p>
          <a:p>
            <a:r>
              <a:rPr lang="pt-BR" sz="2000" dirty="0" smtClean="0"/>
              <a:t>29</a:t>
            </a:r>
            <a:r>
              <a:rPr lang="pt-BR" sz="2800" dirty="0" smtClean="0"/>
              <a:t> ¶ Porquanto aos que de antemão conheceu, também os predestinou para serem conformes à imagem de seu Filho, a fim de que ele seja o primogênito entre muitos irmãos. </a:t>
            </a:r>
          </a:p>
          <a:p>
            <a:r>
              <a:rPr lang="pt-BR" sz="2000" dirty="0" smtClean="0"/>
              <a:t>30</a:t>
            </a:r>
            <a:r>
              <a:rPr lang="pt-BR" sz="2800" dirty="0" smtClean="0"/>
              <a:t> E aos que predestinou, a esses também chamou; e aos que chamou, a esses também justificou; e aos que justificou, a esses também glorificou.</a:t>
            </a:r>
            <a:endParaRPr lang="pt-B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138376"/>
            <a:ext cx="7239000" cy="698336"/>
          </a:xfrm>
        </p:spPr>
        <p:txBody>
          <a:bodyPr>
            <a:normAutofit/>
          </a:bodyPr>
          <a:lstStyle/>
          <a:p>
            <a:r>
              <a:rPr lang="pt-BR" dirty="0" smtClean="0"/>
              <a:t>Gálatas 5:22 a 25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251520" y="1076538"/>
            <a:ext cx="777686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/>
              <a:t>22</a:t>
            </a:r>
            <a:r>
              <a:rPr lang="pt-BR" sz="3200" dirty="0" smtClean="0"/>
              <a:t> Mas o fruto do Espírito é: amor, alegria, paz, longanimidade, benignidade, bondade, fidelidade, </a:t>
            </a:r>
          </a:p>
          <a:p>
            <a:r>
              <a:rPr lang="pt-BR" sz="2400" dirty="0" smtClean="0"/>
              <a:t>23</a:t>
            </a:r>
            <a:r>
              <a:rPr lang="pt-BR" sz="3200" dirty="0" smtClean="0"/>
              <a:t> mansidão, domínio próprio. Contra estas coisas não há lei. </a:t>
            </a:r>
          </a:p>
          <a:p>
            <a:r>
              <a:rPr lang="pt-BR" sz="2400" dirty="0" smtClean="0"/>
              <a:t>24</a:t>
            </a:r>
            <a:r>
              <a:rPr lang="pt-BR" sz="3200" dirty="0" smtClean="0"/>
              <a:t> E os que são de Cristo Jesus crucificaram a carne, com as suas paixões e concupiscências. </a:t>
            </a:r>
          </a:p>
          <a:p>
            <a:r>
              <a:rPr lang="pt-BR" sz="2400" dirty="0" smtClean="0"/>
              <a:t>25</a:t>
            </a:r>
            <a:r>
              <a:rPr lang="pt-BR" sz="3200" dirty="0" smtClean="0"/>
              <a:t> Se vivemos no Espírito, andemos também no Espírito.</a:t>
            </a:r>
            <a:endParaRPr lang="pt-B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 imaturidade espiritual </a:t>
            </a:r>
            <a:br>
              <a:rPr lang="pt-BR" dirty="0" smtClean="0"/>
            </a:b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323528" y="1510913"/>
            <a:ext cx="705678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/>
              <a:t>Em </a:t>
            </a:r>
            <a:r>
              <a:rPr lang="pt-BR" sz="3200" dirty="0" smtClean="0"/>
              <a:t>várias referências </a:t>
            </a:r>
            <a:r>
              <a:rPr lang="pt-BR" sz="3200" dirty="0"/>
              <a:t>da palavra de </a:t>
            </a:r>
            <a:r>
              <a:rPr lang="pt-BR" sz="3200" dirty="0" smtClean="0"/>
              <a:t>Deus observa–se </a:t>
            </a:r>
            <a:r>
              <a:rPr lang="pt-BR" sz="3200" dirty="0"/>
              <a:t>que crescimento espiritual parece ser um correlato do crescimento natural do homem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 imaturidade espiritual </a:t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268760"/>
            <a:ext cx="7848872" cy="518697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t-BR" sz="4400" dirty="0" smtClean="0">
                <a:latin typeface="Calibri"/>
                <a:ea typeface="Calibri"/>
                <a:cs typeface="Times New Roman"/>
              </a:rPr>
              <a:t>1CO 3:1 -2</a:t>
            </a:r>
          </a:p>
          <a:p>
            <a:pPr>
              <a:buNone/>
            </a:pPr>
            <a:r>
              <a:rPr lang="pt-BR" sz="2400" dirty="0" smtClean="0"/>
              <a:t>1 </a:t>
            </a:r>
            <a:r>
              <a:rPr lang="pt-BR" sz="3200" dirty="0" smtClean="0"/>
              <a:t>¶ Eu, porém, irmãos, não vos pude falar como a espirituais, e sim como a carnais, como a crianças em Cristo. </a:t>
            </a:r>
          </a:p>
          <a:p>
            <a:pPr>
              <a:buNone/>
            </a:pPr>
            <a:r>
              <a:rPr lang="pt-BR" sz="2400" dirty="0" smtClean="0"/>
              <a:t>2</a:t>
            </a:r>
            <a:r>
              <a:rPr lang="pt-BR" sz="3200" dirty="0" smtClean="0"/>
              <a:t> Leite vos dei a beber, não vos dei alimento sólido; porque ainda não podíeis suportá-lo. Nem ainda agora podeis, porque ainda sois carnais</a:t>
            </a:r>
            <a:endParaRPr lang="pt-B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 imaturidade espiritual </a:t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268760"/>
            <a:ext cx="7571184" cy="48463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3600" dirty="0" smtClean="0">
                <a:latin typeface="Calibri"/>
                <a:ea typeface="Calibri"/>
                <a:cs typeface="Times New Roman"/>
              </a:rPr>
              <a:t>HB 5: 13-14</a:t>
            </a:r>
          </a:p>
          <a:p>
            <a:pPr>
              <a:buNone/>
            </a:pPr>
            <a:r>
              <a:rPr lang="pt-BR" sz="2000" dirty="0" smtClean="0"/>
              <a:t>13</a:t>
            </a:r>
            <a:r>
              <a:rPr lang="pt-BR" sz="3200" dirty="0" smtClean="0"/>
              <a:t> Ora, todo aquele que se alimenta de leite é inexperiente na palavra da justiça, porque é criança. </a:t>
            </a:r>
          </a:p>
          <a:p>
            <a:pPr>
              <a:buNone/>
            </a:pPr>
            <a:r>
              <a:rPr lang="pt-BR" sz="2000" dirty="0" smtClean="0"/>
              <a:t>14</a:t>
            </a:r>
            <a:r>
              <a:rPr lang="pt-BR" sz="3200" dirty="0" smtClean="0"/>
              <a:t> Mas o alimento sólido é para os adultos, para aqueles que, pela prática, têm as suas faculdades exercitadas para discernir não somente o bem, mas também o mal.</a:t>
            </a:r>
            <a:endParaRPr lang="pt-B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63688" y="320040"/>
            <a:ext cx="5932512" cy="114300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No falar.</a:t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535008"/>
            <a:ext cx="7848872" cy="4846320"/>
          </a:xfrm>
        </p:spPr>
        <p:txBody>
          <a:bodyPr>
            <a:noAutofit/>
          </a:bodyPr>
          <a:lstStyle/>
          <a:p>
            <a:pPr lvl="0"/>
            <a:r>
              <a:rPr lang="pt-BR" sz="3200" dirty="0" smtClean="0"/>
              <a:t>Não consegue expressar adequadamente os conflitos interiores;</a:t>
            </a:r>
          </a:p>
          <a:p>
            <a:pPr lvl="0"/>
            <a:r>
              <a:rPr lang="pt-BR" sz="3200" dirty="0" smtClean="0"/>
              <a:t>Fala sempre de que lhe vem à cabeça</a:t>
            </a:r>
          </a:p>
          <a:p>
            <a:pPr lvl="0"/>
            <a:r>
              <a:rPr lang="pt-BR" sz="3200" dirty="0" smtClean="0"/>
              <a:t>E chantagista, se não consegue o que quer, fica emburrada.</a:t>
            </a:r>
          </a:p>
          <a:p>
            <a:pPr lvl="0"/>
            <a:r>
              <a:rPr lang="pt-BR" sz="3200" dirty="0" smtClean="0"/>
              <a:t>Fala de seus sonhos e fantasias como se fossem realidades, mas não paga o preço para conquistá-los.</a:t>
            </a:r>
          </a:p>
          <a:p>
            <a:endParaRPr lang="pt-BR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619672" cy="121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No pensar:</a:t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124744"/>
            <a:ext cx="8028384" cy="5544616"/>
          </a:xfrm>
        </p:spPr>
        <p:txBody>
          <a:bodyPr>
            <a:noAutofit/>
          </a:bodyPr>
          <a:lstStyle/>
          <a:p>
            <a:pPr lvl="0"/>
            <a:r>
              <a:rPr lang="pt-BR" sz="2700" dirty="0" smtClean="0"/>
              <a:t>Vive despreocupadamente, como se o amanha não existisse.</a:t>
            </a:r>
          </a:p>
          <a:p>
            <a:pPr lvl="0"/>
            <a:r>
              <a:rPr lang="pt-BR" sz="2700" dirty="0" smtClean="0"/>
              <a:t>E extremamente egoísta pensa que o mundo existe por causa dela; tudo deve girar em torno dela.</a:t>
            </a:r>
          </a:p>
          <a:p>
            <a:pPr lvl="0"/>
            <a:r>
              <a:rPr lang="pt-BR" sz="2700" dirty="0" smtClean="0"/>
              <a:t>Não tem senso de limite. Tudo aquilo que pensa quer que seja realidade imediatamente.</a:t>
            </a:r>
          </a:p>
          <a:p>
            <a:pPr lvl="0"/>
            <a:r>
              <a:rPr lang="pt-BR" sz="2700" dirty="0" smtClean="0"/>
              <a:t>Possui pensamentos mágicos. </a:t>
            </a:r>
          </a:p>
          <a:p>
            <a:r>
              <a:rPr lang="pt-BR" sz="2700" dirty="0" smtClean="0"/>
              <a:t>Pensa que tudo pode acontecer num simples passe de mágica, como se não se </a:t>
            </a:r>
          </a:p>
          <a:p>
            <a:pPr>
              <a:buNone/>
            </a:pPr>
            <a:r>
              <a:rPr lang="pt-BR" sz="2700" dirty="0" smtClean="0"/>
              <a:t>   exigisse esforço algum.</a:t>
            </a:r>
          </a:p>
          <a:p>
            <a:endParaRPr lang="pt-BR" sz="27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t="19232"/>
          <a:stretch>
            <a:fillRect/>
          </a:stretch>
        </p:blipFill>
        <p:spPr bwMode="auto">
          <a:xfrm flipH="1">
            <a:off x="5940152" y="4581128"/>
            <a:ext cx="2160240" cy="2304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79</TotalTime>
  <Words>655</Words>
  <Application>Microsoft Office PowerPoint</Application>
  <PresentationFormat>Apresentação na tela (4:3)</PresentationFormat>
  <Paragraphs>51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5" baseType="lpstr">
      <vt:lpstr>Opulento</vt:lpstr>
      <vt:lpstr>Tema: discipulado com propósito </vt:lpstr>
      <vt:lpstr>Introdução: </vt:lpstr>
      <vt:lpstr>Texto: romanos 8:28 a 30 </vt:lpstr>
      <vt:lpstr>Gálatas 5:22 a 25</vt:lpstr>
      <vt:lpstr>A imaturidade espiritual  </vt:lpstr>
      <vt:lpstr>A imaturidade espiritual  </vt:lpstr>
      <vt:lpstr>A imaturidade espiritual  </vt:lpstr>
      <vt:lpstr>No falar. </vt:lpstr>
      <vt:lpstr>No pensar: </vt:lpstr>
      <vt:lpstr>No sentir:</vt:lpstr>
      <vt:lpstr>Mateus 28: 19 a 20</vt:lpstr>
      <vt:lpstr>Gálatas 6: 9 a 10 </vt:lpstr>
      <vt:lpstr>O propósito </vt:lpstr>
      <vt:lpstr>Tema: discipulado com propósito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Tema: discipulado com propósito</dc:title>
  <dc:creator>Adeilson</dc:creator>
  <cp:lastModifiedBy>USER</cp:lastModifiedBy>
  <cp:revision>11</cp:revision>
  <dcterms:created xsi:type="dcterms:W3CDTF">2010-06-16T17:40:10Z</dcterms:created>
  <dcterms:modified xsi:type="dcterms:W3CDTF">2011-06-24T12:08:54Z</dcterms:modified>
</cp:coreProperties>
</file>