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57" r:id="rId4"/>
    <p:sldId id="279" r:id="rId5"/>
    <p:sldId id="258" r:id="rId6"/>
    <p:sldId id="259" r:id="rId7"/>
    <p:sldId id="280" r:id="rId8"/>
    <p:sldId id="261" r:id="rId9"/>
    <p:sldId id="281" r:id="rId10"/>
    <p:sldId id="262" r:id="rId11"/>
    <p:sldId id="288" r:id="rId12"/>
    <p:sldId id="264" r:id="rId13"/>
    <p:sldId id="267" r:id="rId14"/>
    <p:sldId id="269" r:id="rId15"/>
    <p:sldId id="283" r:id="rId16"/>
    <p:sldId id="270" r:id="rId17"/>
    <p:sldId id="271" r:id="rId18"/>
    <p:sldId id="272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40" d="100"/>
          <a:sy n="40" d="100"/>
        </p:scale>
        <p:origin x="-2904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C9695-495C-4034-8591-9810E8E23221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5091-C5B3-4B67-95C1-4430991C841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34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5091-C5B3-4B67-95C1-4430991C841B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EEF5-1804-40FB-8B26-333BBA3710DC}" type="datetimeFigureOut">
              <a:rPr lang="pt-BR" smtClean="0"/>
              <a:pPr/>
              <a:t>19/06/11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DA54-A1A6-447F-A1E9-9083EBD7EF4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AVI e Golias2.jpg"/>
          <p:cNvPicPr>
            <a:picLocks noChangeAspect="1"/>
          </p:cNvPicPr>
          <p:nvPr/>
        </p:nvPicPr>
        <p:blipFill>
          <a:blip r:embed="rId3" cstate="print"/>
          <a:srcRect l="2196" r="37921" b="122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3038562"/>
            <a:ext cx="8786874" cy="3774814"/>
          </a:xfrm>
        </p:spPr>
        <p:txBody>
          <a:bodyPr>
            <a:noAutofit/>
          </a:bodyPr>
          <a:lstStyle/>
          <a:p>
            <a:r>
              <a:rPr lang="pt-BR" sz="5500" b="1" spc="-15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Chamado Para Ser Herói Na Vida Real</a:t>
            </a:r>
          </a:p>
          <a:p>
            <a:r>
              <a:rPr lang="pt-BR" sz="5500" b="1" spc="-15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700" b="1" spc="-15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 </a:t>
            </a:r>
            <a:r>
              <a:rPr lang="pt-BR" sz="3700" b="1" spc="-150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Sm</a:t>
            </a:r>
            <a:r>
              <a:rPr lang="pt-BR" sz="3700" b="1" spc="-15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 17: 17-27</a:t>
            </a:r>
          </a:p>
          <a:p>
            <a:r>
              <a:rPr lang="pt-BR" sz="55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134" y="5373216"/>
            <a:ext cx="9002866" cy="1071569"/>
          </a:xfrm>
        </p:spPr>
        <p:txBody>
          <a:bodyPr>
            <a:noAutofit/>
          </a:bodyPr>
          <a:lstStyle/>
          <a:p>
            <a:r>
              <a:rPr lang="pt-BR" sz="4700" b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  <a:cs typeface="Arial" pitchFamily="34" charset="0"/>
              </a:rPr>
              <a:t>Mais </a:t>
            </a:r>
            <a:r>
              <a:rPr lang="pt-BR" sz="47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  <a:cs typeface="Arial" pitchFamily="34" charset="0"/>
              </a:rPr>
              <a:t>Qualidades De Davi E As Lições Para Aprendermos</a:t>
            </a:r>
            <a:endParaRPr lang="pt-BR" sz="47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Bell MT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000000000729.jpg"/>
          <p:cNvPicPr>
            <a:picLocks noChangeAspect="1"/>
          </p:cNvPicPr>
          <p:nvPr/>
        </p:nvPicPr>
        <p:blipFill>
          <a:blip r:embed="rId2" cstate="print"/>
          <a:srcRect t="3801" r="46452" b="36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376864" cy="4104456"/>
          </a:xfrm>
        </p:spPr>
        <p:txBody>
          <a:bodyPr>
            <a:noAutofit/>
          </a:bodyPr>
          <a:lstStyle/>
          <a:p>
            <a:r>
              <a:rPr lang="pt-BR" sz="5000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 </a:t>
            </a:r>
            <a:r>
              <a:rPr lang="pt-BR" sz="5000" b="1" dirty="0" smtClean="0">
                <a:solidFill>
                  <a:schemeClr val="tx1"/>
                </a:solidFill>
                <a:latin typeface="Copperplate Gothic Bold" pitchFamily="34" charset="0"/>
                <a:cs typeface="Arial" pitchFamily="34" charset="0"/>
              </a:rPr>
              <a:t>1 – Davi, Além De Ter Sido Diligente, Foi Atenciosamente Cuidadoso Ao Cumprir As Ordens De Seu Pai</a:t>
            </a:r>
            <a:endParaRPr lang="pt-BR" sz="5000" dirty="0">
              <a:solidFill>
                <a:schemeClr val="tx1"/>
              </a:solidFill>
              <a:latin typeface="Copperplate Gothic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208912" cy="2808312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latin typeface="Copperplate Gothic Bold" pitchFamily="34" charset="0"/>
                <a:cs typeface="Arial" pitchFamily="34" charset="0"/>
              </a:rPr>
              <a:t>2 – Davi  Evita  Grandes Negligências Para  Evitar Grandes Desastres.</a:t>
            </a:r>
            <a:endParaRPr lang="pt-BR" sz="4800" b="1" dirty="0">
              <a:latin typeface="Copperplate Gothic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4002" y="777244"/>
            <a:ext cx="8072494" cy="1571636"/>
          </a:xfrm>
        </p:spPr>
        <p:txBody>
          <a:bodyPr>
            <a:noAutofit/>
          </a:bodyPr>
          <a:lstStyle/>
          <a:p>
            <a:r>
              <a:rPr lang="pt-BR" sz="4700" b="1" dirty="0" smtClean="0">
                <a:latin typeface="Baskerville Old Face" pitchFamily="18" charset="0"/>
                <a:cs typeface="AngsanaUPC" pitchFamily="18" charset="-34"/>
              </a:rPr>
              <a:t>3 – </a:t>
            </a:r>
            <a:r>
              <a:rPr lang="pt-BR" sz="9600" b="1" dirty="0" smtClean="0">
                <a:latin typeface="Baskerville Old Face" pitchFamily="18" charset="0"/>
                <a:cs typeface="AngsanaUPC" pitchFamily="18" charset="-34"/>
              </a:rPr>
              <a:t>D</a:t>
            </a:r>
            <a:r>
              <a:rPr lang="pt-BR" sz="4700" b="1" dirty="0" smtClean="0">
                <a:latin typeface="Baskerville Old Face" pitchFamily="18" charset="0"/>
                <a:cs typeface="AngsanaUPC" pitchFamily="18" charset="-34"/>
              </a:rPr>
              <a:t>avi  Era  Honesto  e  Verdadeiro – </a:t>
            </a:r>
            <a:r>
              <a:rPr lang="pt-BR" sz="4200" b="1" dirty="0" smtClean="0">
                <a:latin typeface="Baskerville Old Face" pitchFamily="18" charset="0"/>
                <a:cs typeface="AngsanaUPC" pitchFamily="18" charset="-34"/>
              </a:rPr>
              <a:t>I </a:t>
            </a:r>
            <a:r>
              <a:rPr lang="pt-BR" sz="4200" b="1" dirty="0" err="1" smtClean="0">
                <a:latin typeface="Baskerville Old Face" pitchFamily="18" charset="0"/>
                <a:cs typeface="AngsanaUPC" pitchFamily="18" charset="-34"/>
              </a:rPr>
              <a:t>Sm</a:t>
            </a:r>
            <a:r>
              <a:rPr lang="pt-BR" sz="4200" b="1" dirty="0" smtClean="0">
                <a:latin typeface="Baskerville Old Face" pitchFamily="18" charset="0"/>
                <a:cs typeface="AngsanaUPC" pitchFamily="18" charset="-34"/>
              </a:rPr>
              <a:t>. 17: 38,39</a:t>
            </a:r>
            <a:r>
              <a:rPr lang="pt-BR" sz="4700" b="1" dirty="0" smtClean="0">
                <a:latin typeface="Baskerville Old Face" pitchFamily="18" charset="0"/>
                <a:cs typeface="AngsanaUPC" pitchFamily="18" charset="-34"/>
              </a:rPr>
              <a:t/>
            </a:r>
            <a:br>
              <a:rPr lang="pt-BR" sz="4700" b="1" dirty="0" smtClean="0">
                <a:latin typeface="Baskerville Old Face" pitchFamily="18" charset="0"/>
                <a:cs typeface="AngsanaUPC" pitchFamily="18" charset="-34"/>
              </a:rPr>
            </a:br>
            <a:endParaRPr lang="pt-BR" sz="4700" b="1" dirty="0">
              <a:latin typeface="Baskerville Old Face" pitchFamily="18" charset="0"/>
              <a:cs typeface="AngsanaUPC" pitchFamily="18" charset="-34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2684527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m campeão de verdade deve entrar na batalha com HONESTIDADE E AUTENTICIDADE. </a:t>
            </a:r>
            <a:endParaRPr lang="pt-BR" sz="3500" dirty="0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dras na mã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8AAB7"/>
              </a:clrFrom>
              <a:clrTo>
                <a:srgbClr val="A8AAB7">
                  <a:alpha val="0"/>
                </a:srgbClr>
              </a:clrTo>
            </a:clrChange>
          </a:blip>
          <a:srcRect l="9838" r="18220"/>
          <a:stretch>
            <a:fillRect/>
          </a:stretch>
        </p:blipFill>
        <p:spPr>
          <a:xfrm>
            <a:off x="5292080" y="2758802"/>
            <a:ext cx="3456384" cy="36225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232" y="454787"/>
            <a:ext cx="8858280" cy="2470157"/>
          </a:xfrm>
        </p:spPr>
        <p:txBody>
          <a:bodyPr>
            <a:noAutofit/>
          </a:bodyPr>
          <a:lstStyle/>
          <a:p>
            <a:r>
              <a:rPr lang="pt-BR" sz="5000" b="1" dirty="0" smtClean="0">
                <a:latin typeface="Baskerville Old Face" pitchFamily="18" charset="0"/>
                <a:cs typeface="Arial" pitchFamily="34" charset="0"/>
              </a:rPr>
              <a:t>4 – </a:t>
            </a:r>
            <a:r>
              <a:rPr lang="pt-BR" sz="9600" b="1" dirty="0" smtClean="0">
                <a:latin typeface="Baskerville Old Face" pitchFamily="18" charset="0"/>
                <a:cs typeface="Arial" pitchFamily="34" charset="0"/>
              </a:rPr>
              <a:t>D</a:t>
            </a:r>
            <a:r>
              <a:rPr lang="pt-BR" sz="5000" b="1" dirty="0" smtClean="0">
                <a:latin typeface="Baskerville Old Face" pitchFamily="18" charset="0"/>
                <a:cs typeface="Arial" pitchFamily="34" charset="0"/>
              </a:rPr>
              <a:t>avi Tinha Uma Estratégia Para Derrubar O Seu Gigante</a:t>
            </a:r>
            <a:br>
              <a:rPr lang="pt-BR" sz="5000" b="1" dirty="0" smtClean="0">
                <a:latin typeface="Baskerville Old Face" pitchFamily="18" charset="0"/>
                <a:cs typeface="Arial" pitchFamily="34" charset="0"/>
              </a:rPr>
            </a:br>
            <a:endParaRPr lang="pt-BR" sz="5000" b="1" dirty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4320480" cy="3528392"/>
          </a:xfr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4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</a:t>
            </a:r>
            <a:r>
              <a:rPr lang="pt-BR" sz="4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pergunta </a:t>
            </a:r>
            <a:r>
              <a:rPr lang="pt-BR" sz="4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é:</a:t>
            </a:r>
          </a:p>
          <a:p>
            <a:r>
              <a:rPr lang="pt-BR" sz="4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Quantas </a:t>
            </a:r>
            <a:r>
              <a:rPr lang="pt-BR" sz="4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pedrinhas você dispõe no seu </a:t>
            </a:r>
            <a:r>
              <a:rPr lang="pt-BR" sz="4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alforje?</a:t>
            </a:r>
            <a:endParaRPr lang="pt-BR" sz="45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3568" y="499120"/>
            <a:ext cx="7232848" cy="3649960"/>
          </a:xfrm>
        </p:spPr>
        <p:txBody>
          <a:bodyPr>
            <a:normAutofit/>
          </a:bodyPr>
          <a:lstStyle/>
          <a:p>
            <a:pPr algn="l"/>
            <a:r>
              <a:rPr lang="pt-BR" sz="5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Ore, Leia a Bíblia, Pesquise, busque conselhos de pessoas experientes.</a:t>
            </a:r>
            <a:endParaRPr lang="pt-BR" sz="5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agem 3" descr="prostrar00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2207" y="2636912"/>
            <a:ext cx="650432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ente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791520" y="3505536"/>
            <a:ext cx="3172968" cy="31638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7309476" cy="1643644"/>
          </a:xfrm>
        </p:spPr>
        <p:txBody>
          <a:bodyPr>
            <a:noAutofit/>
          </a:bodyPr>
          <a:lstStyle/>
          <a:p>
            <a:r>
              <a:rPr lang="pt-BR" sz="5800" b="1" dirty="0" smtClean="0">
                <a:latin typeface="Copperplate Gothic Bold" pitchFamily="34" charset="0"/>
                <a:cs typeface="Arial" pitchFamily="34" charset="0"/>
              </a:rPr>
              <a:t>5 – Davi  Tinha  Um  Pensamento  Criativo.</a:t>
            </a:r>
            <a:endParaRPr lang="pt-BR" sz="5800" b="1" dirty="0">
              <a:latin typeface="Copperplate Gothic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en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t="14951"/>
          <a:stretch>
            <a:fillRect/>
          </a:stretch>
        </p:blipFill>
        <p:spPr>
          <a:xfrm>
            <a:off x="6126162" y="4005064"/>
            <a:ext cx="30543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595196" cy="2022494"/>
          </a:xfrm>
        </p:spPr>
        <p:txBody>
          <a:bodyPr>
            <a:noAutofit/>
          </a:bodyPr>
          <a:lstStyle/>
          <a:p>
            <a:r>
              <a:rPr lang="pt-BR" sz="4500" b="1" dirty="0" smtClean="0">
                <a:latin typeface="Copperplate Gothic Bold" pitchFamily="34" charset="0"/>
                <a:cs typeface="Arial" pitchFamily="34" charset="0"/>
              </a:rPr>
              <a:t>6 </a:t>
            </a:r>
            <a:r>
              <a:rPr lang="pt-BR" sz="4500" b="1" dirty="0">
                <a:latin typeface="Copperplate Gothic Bold" pitchFamily="34" charset="0"/>
                <a:cs typeface="Arial" pitchFamily="34" charset="0"/>
              </a:rPr>
              <a:t>– DEUS NOS DEU UMA CABEÇA PARA </a:t>
            </a:r>
            <a:r>
              <a:rPr lang="pt-BR" sz="4500" b="1" dirty="0" smtClean="0">
                <a:latin typeface="Copperplate Gothic Bold" pitchFamily="34" charset="0"/>
                <a:cs typeface="Arial" pitchFamily="34" charset="0"/>
              </a:rPr>
              <a:t> PENSAR</a:t>
            </a:r>
            <a:r>
              <a:rPr lang="pt-BR" sz="4500" b="1" dirty="0">
                <a:latin typeface="Copperplate Gothic Bold" pitchFamily="34" charset="0"/>
                <a:cs typeface="Arial" pitchFamily="34" charset="0"/>
              </a:rPr>
              <a:t>, E NÃO APENAS PARA USAR UM </a:t>
            </a:r>
            <a:r>
              <a:rPr lang="pt-BR" sz="4500" b="1" dirty="0" smtClean="0">
                <a:latin typeface="Copperplate Gothic Bold" pitchFamily="34" charset="0"/>
                <a:cs typeface="Arial" pitchFamily="34" charset="0"/>
              </a:rPr>
              <a:t>CAPACETE</a:t>
            </a:r>
            <a:endParaRPr lang="pt-BR" sz="4500" b="1" dirty="0">
              <a:latin typeface="Copperplate Gothic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AVI e Golias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E9D4D"/>
              </a:clrFrom>
              <a:clrTo>
                <a:srgbClr val="DE9D4D">
                  <a:alpha val="0"/>
                </a:srgbClr>
              </a:clrTo>
            </a:clrChange>
          </a:blip>
          <a:srcRect l="2614" r="47213" b="14300"/>
          <a:stretch>
            <a:fillRect/>
          </a:stretch>
        </p:blipFill>
        <p:spPr>
          <a:xfrm>
            <a:off x="5684336" y="0"/>
            <a:ext cx="345966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davi-e-golia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A88D72"/>
              </a:clrFrom>
              <a:clrTo>
                <a:srgbClr val="A88D72">
                  <a:alpha val="0"/>
                </a:srgbClr>
              </a:clrTo>
            </a:clrChange>
          </a:blip>
          <a:srcRect r="52210"/>
          <a:stretch>
            <a:fillRect/>
          </a:stretch>
        </p:blipFill>
        <p:spPr>
          <a:xfrm>
            <a:off x="0" y="2522719"/>
            <a:ext cx="2952328" cy="433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1025721"/>
            <a:ext cx="5437838" cy="1971231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Copperplate Gothic Bold" pitchFamily="34" charset="0"/>
                <a:cs typeface="Arial" pitchFamily="34" charset="0"/>
              </a:rPr>
              <a:t> </a:t>
            </a:r>
            <a:r>
              <a:rPr lang="pt-BR" sz="4000" b="1" dirty="0">
                <a:solidFill>
                  <a:schemeClr val="accent2"/>
                </a:solidFill>
                <a:latin typeface="Copperplate Gothic Bold" pitchFamily="34" charset="0"/>
                <a:cs typeface="Arial" pitchFamily="34" charset="0"/>
              </a:rPr>
              <a:t/>
            </a:r>
            <a:br>
              <a:rPr lang="pt-BR" sz="4000" b="1" dirty="0">
                <a:solidFill>
                  <a:schemeClr val="accent2"/>
                </a:solidFill>
                <a:latin typeface="Copperplate Gothic Bold" pitchFamily="34" charset="0"/>
                <a:cs typeface="Arial" pitchFamily="34" charset="0"/>
              </a:rPr>
            </a:br>
            <a:r>
              <a:rPr lang="pt-BR" sz="4000" b="1" dirty="0" smtClean="0">
                <a:latin typeface="Copperplate Gothic Bold" pitchFamily="34" charset="0"/>
                <a:cs typeface="Arial" pitchFamily="34" charset="0"/>
              </a:rPr>
              <a:t>7 </a:t>
            </a:r>
            <a:r>
              <a:rPr lang="pt-BR" sz="4000" b="1" dirty="0">
                <a:latin typeface="Copperplate Gothic Bold" pitchFamily="34" charset="0"/>
                <a:cs typeface="Arial" pitchFamily="34" charset="0"/>
              </a:rPr>
              <a:t>– GOLIAS </a:t>
            </a:r>
            <a:r>
              <a:rPr lang="pt-BR" sz="4000" b="1" dirty="0" smtClean="0">
                <a:latin typeface="Copperplate Gothic Bold" pitchFamily="34" charset="0"/>
                <a:cs typeface="Arial" pitchFamily="34" charset="0"/>
              </a:rPr>
              <a:t>POSSUÍA </a:t>
            </a:r>
            <a:r>
              <a:rPr lang="pt-BR" sz="4000" b="1" dirty="0">
                <a:latin typeface="Copperplate Gothic Bold" pitchFamily="34" charset="0"/>
                <a:cs typeface="Arial" pitchFamily="34" charset="0"/>
              </a:rPr>
              <a:t>UMA LANÇA </a:t>
            </a:r>
            <a:r>
              <a:rPr lang="pt-BR" sz="4000" b="1" dirty="0" smtClean="0">
                <a:latin typeface="Copperplate Gothic Bold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Copperplate Gothic Bold" pitchFamily="34" charset="0"/>
                <a:cs typeface="Arial" pitchFamily="34" charset="0"/>
              </a:rPr>
            </a:br>
            <a:r>
              <a:rPr lang="pt-BR" sz="4000" b="1" dirty="0" smtClean="0">
                <a:latin typeface="Copperplate Gothic Bold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Copperplate Gothic Bold" pitchFamily="34" charset="0"/>
                <a:cs typeface="Arial" pitchFamily="34" charset="0"/>
              </a:rPr>
            </a:br>
            <a:endParaRPr lang="pt-BR" sz="4000" b="1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59832" y="4221088"/>
            <a:ext cx="60841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Copperplate Gothic Bold" pitchFamily="34" charset="0"/>
                <a:cs typeface="Arial" pitchFamily="34" charset="0"/>
              </a:rPr>
              <a:t>DAVI  ERA  ELE MESMO A SUA PRÓPRIA LANÇA </a:t>
            </a:r>
            <a:br>
              <a:rPr lang="pt-BR" sz="4000" b="1" dirty="0" smtClean="0">
                <a:latin typeface="Copperplate Gothic Bold" pitchFamily="34" charset="0"/>
                <a:cs typeface="Arial" pitchFamily="34" charset="0"/>
              </a:rPr>
            </a:br>
            <a:r>
              <a:rPr lang="pt-BR" sz="4000" b="1" dirty="0" smtClean="0">
                <a:latin typeface="Copperplate Gothic Bold" pitchFamily="34" charset="0"/>
                <a:cs typeface="Arial" pitchFamily="34" charset="0"/>
              </a:rPr>
              <a:t>I </a:t>
            </a:r>
            <a:r>
              <a:rPr lang="pt-BR" sz="4000" b="1" dirty="0" err="1" smtClean="0">
                <a:latin typeface="Copperplate Gothic Bold" pitchFamily="34" charset="0"/>
                <a:cs typeface="Arial" pitchFamily="34" charset="0"/>
              </a:rPr>
              <a:t>Sm</a:t>
            </a:r>
            <a:r>
              <a:rPr lang="pt-BR" sz="4000" b="1" dirty="0" smtClean="0">
                <a:latin typeface="Copperplate Gothic Bold" pitchFamily="34" charset="0"/>
                <a:cs typeface="Arial" pitchFamily="34" charset="0"/>
              </a:rPr>
              <a:t>. 17:48</a:t>
            </a:r>
            <a:br>
              <a:rPr lang="pt-BR" sz="4000" b="1" dirty="0" smtClean="0">
                <a:latin typeface="Copperplate Gothic Bold" pitchFamily="34" charset="0"/>
                <a:cs typeface="Arial" pitchFamily="34" charset="0"/>
              </a:rPr>
            </a:b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4076219" y="2747536"/>
            <a:ext cx="999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X </a:t>
            </a:r>
            <a:endParaRPr lang="pt-BR" sz="7000" dirty="0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rave Heart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2080" y="3140968"/>
            <a:ext cx="3672408" cy="3672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7488832" cy="2071679"/>
          </a:xfrm>
        </p:spPr>
        <p:txBody>
          <a:bodyPr>
            <a:noAutofit/>
          </a:bodyPr>
          <a:lstStyle/>
          <a:p>
            <a:r>
              <a:rPr lang="pt-BR" sz="4200" b="1" dirty="0">
                <a:latin typeface="Copperplate Gothic Bold" pitchFamily="34" charset="0"/>
                <a:cs typeface="Arial" pitchFamily="34" charset="0"/>
              </a:rPr>
              <a:t> </a:t>
            </a:r>
            <a:r>
              <a:rPr lang="pt-BR" sz="4200" b="1" dirty="0">
                <a:solidFill>
                  <a:schemeClr val="accent2"/>
                </a:solidFill>
                <a:latin typeface="Copperplate Gothic Bold" pitchFamily="34" charset="0"/>
                <a:cs typeface="Arial" pitchFamily="34" charset="0"/>
              </a:rPr>
              <a:t/>
            </a:r>
            <a:br>
              <a:rPr lang="pt-BR" sz="4200" b="1" dirty="0">
                <a:solidFill>
                  <a:schemeClr val="accent2"/>
                </a:solidFill>
                <a:latin typeface="Copperplate Gothic Bold" pitchFamily="34" charset="0"/>
                <a:cs typeface="Arial" pitchFamily="34" charset="0"/>
              </a:rPr>
            </a:br>
            <a:r>
              <a:rPr lang="pt-BR" sz="4200" b="1" dirty="0" smtClean="0">
                <a:latin typeface="Copperplate Gothic Bold" pitchFamily="34" charset="0"/>
                <a:cs typeface="Arial" pitchFamily="34" charset="0"/>
              </a:rPr>
              <a:t>8 </a:t>
            </a:r>
            <a:r>
              <a:rPr lang="pt-BR" sz="4200" b="1" dirty="0">
                <a:latin typeface="Copperplate Gothic Bold" pitchFamily="34" charset="0"/>
                <a:cs typeface="Arial" pitchFamily="34" charset="0"/>
              </a:rPr>
              <a:t>– GOLIAS TRAZIA NO PEITO UMA COURAÇA DE BRONZE </a:t>
            </a:r>
            <a:r>
              <a:rPr lang="pt-BR" sz="4200" b="1" dirty="0" smtClean="0">
                <a:latin typeface="Copperplate Gothic Bold" pitchFamily="34" charset="0"/>
                <a:cs typeface="Arial" pitchFamily="34" charset="0"/>
              </a:rPr>
              <a:t> </a:t>
            </a:r>
            <a:br>
              <a:rPr lang="pt-BR" sz="4200" b="1" dirty="0" smtClean="0">
                <a:latin typeface="Copperplate Gothic Bold" pitchFamily="34" charset="0"/>
                <a:cs typeface="Arial" pitchFamily="34" charset="0"/>
              </a:rPr>
            </a:br>
            <a:r>
              <a:rPr lang="pt-BR" sz="8000" b="1" dirty="0" smtClean="0">
                <a:solidFill>
                  <a:srgbClr val="FF0000"/>
                </a:solidFill>
                <a:latin typeface="Copperplate Gothic Bold" pitchFamily="34" charset="0"/>
                <a:cs typeface="Arial" pitchFamily="34" charset="0"/>
              </a:rPr>
              <a:t>X</a:t>
            </a:r>
            <a:endParaRPr lang="pt-BR" sz="4200" b="1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501008"/>
            <a:ext cx="52565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500" b="1" dirty="0" smtClean="0">
                <a:latin typeface="Copperplate Gothic Bold" pitchFamily="34" charset="0"/>
                <a:cs typeface="Arial" pitchFamily="34" charset="0"/>
              </a:rPr>
              <a:t/>
            </a:r>
            <a:br>
              <a:rPr lang="pt-BR" sz="4500" b="1" dirty="0" smtClean="0">
                <a:latin typeface="Copperplate Gothic Bold" pitchFamily="34" charset="0"/>
                <a:cs typeface="Arial" pitchFamily="34" charset="0"/>
              </a:rPr>
            </a:br>
            <a:r>
              <a:rPr lang="pt-BR" sz="4500" b="1" dirty="0" smtClean="0">
                <a:latin typeface="Copperplate Gothic Bold" pitchFamily="34" charset="0"/>
                <a:cs typeface="Arial" pitchFamily="34" charset="0"/>
              </a:rPr>
              <a:t>DAVI  TINHA NO  PEITO  UM  CORAÇÃO</a:t>
            </a:r>
            <a:br>
              <a:rPr lang="pt-BR" sz="4500" b="1" dirty="0" smtClean="0">
                <a:latin typeface="Copperplate Gothic Bold" pitchFamily="34" charset="0"/>
                <a:cs typeface="Arial" pitchFamily="34" charset="0"/>
              </a:rPr>
            </a:br>
            <a:endParaRPr lang="pt-BR" sz="4500" dirty="0"/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avi-indo-aos-irmao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521" y="3717032"/>
            <a:ext cx="3990975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016" y="116632"/>
            <a:ext cx="8388424" cy="5832648"/>
          </a:xfrm>
        </p:spPr>
        <p:txBody>
          <a:bodyPr>
            <a:noAutofit/>
          </a:bodyPr>
          <a:lstStyle/>
          <a:p>
            <a:pPr algn="l"/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Nessa ocasião Jessé disse a seu filho Davi: “pegue uma arroba de grãos tostados e dez pães e leve-os depressa a seus irmãos no acampamento. </a:t>
            </a:r>
          </a:p>
          <a:p>
            <a:pPr algn="l"/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 também estes dez queijos ao comandante da unidade deles. Veja como estão seus irmãos e traga-me alguma garantia de que estão bem.</a:t>
            </a:r>
          </a:p>
          <a:p>
            <a:pPr algn="l"/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Eles estão com Saul e </a:t>
            </a:r>
          </a:p>
          <a:p>
            <a:pPr algn="l"/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todos os homens de </a:t>
            </a:r>
          </a:p>
          <a:p>
            <a:pPr algn="l"/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Israel no vale de </a:t>
            </a:r>
            <a:r>
              <a:rPr lang="pt-BR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Elá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l"/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lutando contra os filisteu”.</a:t>
            </a:r>
          </a:p>
          <a:p>
            <a:pPr algn="l"/>
            <a:r>
              <a:rPr lang="pt-B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555544"/>
            <a:ext cx="7772400" cy="857232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latin typeface="Copperplate Gothic Bold" pitchFamily="34" charset="0"/>
                <a:cs typeface="Arial" pitchFamily="34" charset="0"/>
              </a:rPr>
              <a:t>CONCLUSÃO</a:t>
            </a:r>
            <a:r>
              <a:rPr lang="pt-BR" dirty="0">
                <a:latin typeface="Copperplate Gothic Bold" pitchFamily="34" charset="0"/>
                <a:cs typeface="Arial" pitchFamily="34" charset="0"/>
              </a:rPr>
              <a:t/>
            </a:r>
            <a:br>
              <a:rPr lang="pt-BR" dirty="0">
                <a:latin typeface="Copperplate Gothic Bold" pitchFamily="34" charset="0"/>
                <a:cs typeface="Arial" pitchFamily="34" charset="0"/>
              </a:rPr>
            </a:br>
            <a:endParaRPr lang="pt-BR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016638"/>
            <a:ext cx="8640960" cy="5580714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Esta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história nos ensina verdades eternas que só heróis da vida real podem vivenciar. Ame a Deus, esposa, filhos, igreja e reino etc.</a:t>
            </a:r>
          </a:p>
          <a:p>
            <a:pPr algn="l"/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Grande parte dos nossos desencontros pessoais e de nossa dor resulta de fato de estarmos muito bem protegidos e armados por uma impenetrável couraça de bronze. Não damos acesso ao nosso coração todos nós precisamos compartilhar nossos problemas com alguém (discipulador).</a:t>
            </a:r>
          </a:p>
          <a:p>
            <a:pPr algn="l"/>
            <a:endParaRPr lang="pt-BR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548680"/>
            <a:ext cx="7786742" cy="4881724"/>
          </a:xfrm>
        </p:spPr>
        <p:txBody>
          <a:bodyPr>
            <a:noAutofit/>
          </a:bodyPr>
          <a:lstStyle/>
          <a:p>
            <a:pPr algn="l"/>
            <a:r>
              <a:rPr lang="pt-BR" sz="4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 </a:t>
            </a:r>
            <a:r>
              <a:rPr lang="pt-BR" sz="4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que você tem no peito para lutar contra o gigante: </a:t>
            </a:r>
            <a:endParaRPr lang="pt-BR" sz="4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pt-BR" sz="4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um </a:t>
            </a:r>
            <a:r>
              <a:rPr lang="pt-BR" sz="4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coração generoso, sensível, hospitaleiro, capaz de </a:t>
            </a:r>
            <a:r>
              <a:rPr lang="pt-BR" sz="4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amar?</a:t>
            </a:r>
          </a:p>
          <a:p>
            <a:pPr algn="l"/>
            <a:r>
              <a:rPr lang="pt-BR" sz="4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Ou </a:t>
            </a:r>
            <a:r>
              <a:rPr lang="pt-BR" sz="4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apenas uma couraça de </a:t>
            </a:r>
            <a:r>
              <a:rPr lang="pt-BR" sz="4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bronze, </a:t>
            </a:r>
            <a:r>
              <a:rPr lang="pt-BR" sz="4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fria impenetrável, impermeável aos afetos à intimidade e ao amor.</a:t>
            </a:r>
          </a:p>
          <a:p>
            <a:pPr algn="l"/>
            <a:endParaRPr lang="pt-BR" sz="42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A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89040"/>
            <a:ext cx="4120023" cy="292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52192"/>
            <a:ext cx="7786742" cy="5353072"/>
          </a:xfrm>
        </p:spPr>
        <p:txBody>
          <a:bodyPr>
            <a:noAutofit/>
          </a:bodyPr>
          <a:lstStyle/>
          <a:p>
            <a:pPr algn="l"/>
            <a:r>
              <a:rPr lang="pt-BR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Levantando-se de madrugada, Davi deixou o rebanho com outro pastor, pegou a carga e partiu, conforme Jessé lhe havia ordenado. Chegou ao acampamento na hora em que, com o grito de batalha, o exército estava saindo para suas posições de combate.</a:t>
            </a:r>
          </a:p>
          <a:p>
            <a:pPr algn="l"/>
            <a:r>
              <a:rPr lang="pt-BR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Israel e os filisteus </a:t>
            </a:r>
          </a:p>
          <a:p>
            <a:pPr algn="l"/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estavam se posicionando </a:t>
            </a:r>
          </a:p>
          <a:p>
            <a:pPr algn="l"/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linha de batalha,</a:t>
            </a:r>
          </a:p>
          <a:p>
            <a:pPr algn="l"/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frente a frente.</a:t>
            </a: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avi-e-golia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4818" y="2996952"/>
            <a:ext cx="317368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24936" cy="2736304"/>
          </a:xfrm>
        </p:spPr>
        <p:txBody>
          <a:bodyPr>
            <a:noAutofit/>
          </a:bodyPr>
          <a:lstStyle/>
          <a:p>
            <a:pPr algn="l"/>
            <a:r>
              <a:rPr lang="pt-BR" sz="3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pt-BR" sz="3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Davi deixou o que havia trazido com o responsável pelos suprimentos e correu para a linha de batalha para saber como estão seus irmãos.</a:t>
            </a:r>
          </a:p>
          <a:p>
            <a:pPr algn="l"/>
            <a:r>
              <a:rPr lang="pt-BR" sz="3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BR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420888"/>
            <a:ext cx="5832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400" b="1" i="1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  Enquanto conversava com eles, Golias, o guerreiro filisteu de </a:t>
            </a:r>
            <a:r>
              <a:rPr lang="pt-BR" sz="3400" i="1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, avançou e lançou seu desfio habitual; e Davi o ouviu.</a:t>
            </a:r>
          </a:p>
          <a:p>
            <a:r>
              <a:rPr lang="pt-BR" sz="3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3400" b="1" i="1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  Quando os israelitas viram o homem, todos fugiram cheios de medo.</a:t>
            </a:r>
          </a:p>
          <a:p>
            <a:r>
              <a:rPr lang="pt-BR" sz="3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endParaRPr lang="pt-BR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5072098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Os israelitas diziam entre si: “Vocês viram aquele homem? Ele veio desafiar Israel. O rei dará grandes riquezas a quem o vencer. Também lhe dará sua filha em casamento e isentará de impostos em Israel a família de seu pai”.</a:t>
            </a:r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Davi perguntou aos soldados que estavam ao seu lado: “O que receberá o homem que matar esse filisteu e salvar a honra de Israel? Quem  é esse filisteu incircunciso para desafiar os exércitos  do Deus vivo?”   </a:t>
            </a:r>
            <a:r>
              <a:rPr lang="pt-BR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pt-B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Repetiram a Davi o que haviam comentado e lhe disseram: “É isso que receberá o homem que matá-lo”.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000000000729.jpg"/>
          <p:cNvPicPr>
            <a:picLocks noChangeAspect="1"/>
          </p:cNvPicPr>
          <p:nvPr/>
        </p:nvPicPr>
        <p:blipFill>
          <a:blip r:embed="rId3" cstate="print"/>
          <a:srcRect t="3801" r="46452" b="36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571481"/>
            <a:ext cx="7772400" cy="1000131"/>
          </a:xfrm>
        </p:spPr>
        <p:txBody>
          <a:bodyPr>
            <a:normAutofit/>
          </a:bodyPr>
          <a:lstStyle/>
          <a:p>
            <a:r>
              <a:rPr lang="pt-BR" sz="5800" b="1" u="sng" dirty="0">
                <a:latin typeface="Britannic Bold" pitchFamily="34" charset="0"/>
                <a:cs typeface="Arial" pitchFamily="34" charset="0"/>
              </a:rPr>
              <a:t>INTRODUÇÃO</a:t>
            </a:r>
            <a:r>
              <a:rPr lang="pt-BR" sz="5800" b="1" dirty="0">
                <a:latin typeface="Britannic Bold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1556792"/>
            <a:ext cx="8358246" cy="4738848"/>
          </a:xfrm>
        </p:spPr>
        <p:txBody>
          <a:bodyPr>
            <a:noAutofit/>
          </a:bodyPr>
          <a:lstStyle/>
          <a:p>
            <a:pPr algn="l"/>
            <a:r>
              <a:rPr lang="pt-BR" sz="3300" dirty="0">
                <a:solidFill>
                  <a:schemeClr val="tx1"/>
                </a:solidFill>
                <a:latin typeface="Britannic Bold" pitchFamily="34" charset="0"/>
                <a:cs typeface="Arial" pitchFamily="34" charset="0"/>
              </a:rPr>
              <a:t>A história de Davi mostra as fraquezas e vulnerabilidades humanas. É curioso o realismo e a precisão com que as escrituras retratam os heróis de Deus, ela não maquia, tapeia não lustra e nem </a:t>
            </a:r>
            <a:r>
              <a:rPr lang="pt-BR" sz="3300" dirty="0" smtClean="0">
                <a:solidFill>
                  <a:schemeClr val="tx1"/>
                </a:solidFill>
                <a:latin typeface="Britannic Bold" pitchFamily="34" charset="0"/>
                <a:cs typeface="Arial" pitchFamily="34" charset="0"/>
              </a:rPr>
              <a:t>ilustra com adornos. </a:t>
            </a:r>
            <a:r>
              <a:rPr lang="pt-BR" sz="3300" dirty="0">
                <a:solidFill>
                  <a:schemeClr val="tx1"/>
                </a:solidFill>
                <a:latin typeface="Britannic Bold" pitchFamily="34" charset="0"/>
                <a:cs typeface="Arial" pitchFamily="34" charset="0"/>
              </a:rPr>
              <a:t>As escrituras revelam a vida como ela é. E é por isso que na história de Davi podemos ver as incertezas do nosso próprio coração, sujeito a tantas contradições</a:t>
            </a:r>
            <a:r>
              <a:rPr lang="pt-BR" sz="3300" dirty="0" smtClean="0">
                <a:solidFill>
                  <a:schemeClr val="tx1"/>
                </a:solidFill>
                <a:latin typeface="Britannic Bold" pitchFamily="34" charset="0"/>
                <a:cs typeface="Arial" pitchFamily="34" charset="0"/>
              </a:rPr>
              <a:t>.</a:t>
            </a:r>
            <a:endParaRPr lang="pt-BR" sz="3300" dirty="0">
              <a:solidFill>
                <a:schemeClr val="tx1"/>
              </a:solidFill>
              <a:latin typeface="Britannic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0000000000729.jpg"/>
          <p:cNvPicPr>
            <a:picLocks noChangeAspect="1"/>
          </p:cNvPicPr>
          <p:nvPr/>
        </p:nvPicPr>
        <p:blipFill>
          <a:blip r:embed="rId2" cstate="print"/>
          <a:srcRect t="3801" r="46452" b="36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848872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41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Mas o chamado que temos para ser um herói na vida real, nos leva às alturas do amor infinito de Deus, podemos irradiar luz resgatar nossas obscuridades humanas e conduzir ao êxito da glória de Deus, desafiados pelas características da vida de Davi.</a:t>
            </a:r>
          </a:p>
          <a:p>
            <a:endParaRPr lang="pt-BR" sz="41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000000000729.jpg"/>
          <p:cNvPicPr>
            <a:picLocks noChangeAspect="1"/>
          </p:cNvPicPr>
          <p:nvPr/>
        </p:nvPicPr>
        <p:blipFill>
          <a:blip r:embed="rId3" cstate="print"/>
          <a:srcRect t="3801" r="46452" b="36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8174142" cy="442915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Davi 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era o mais moço entre oito irmãos e foi ungido pelo profeta Samuel.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descoberta de Davi para o ministério deu-se, quando ele foi defender a causa  pelo qual foi designado.</a:t>
            </a:r>
          </a:p>
          <a:p>
            <a:pPr algn="l">
              <a:buFont typeface="Wingdings" pitchFamily="2" charset="2"/>
              <a:buChar char="Ø"/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 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começo do seu ministério lhe apareceu um grande desafio.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Derrotar o inimigo número 01 do seu país. Golias o Filisteu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000000000729.jpg"/>
          <p:cNvPicPr>
            <a:picLocks noChangeAspect="1"/>
          </p:cNvPicPr>
          <p:nvPr/>
        </p:nvPicPr>
        <p:blipFill>
          <a:blip r:embed="rId2" cstate="print"/>
          <a:srcRect t="3801" r="46452" b="36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640960" cy="6480720"/>
          </a:xfrm>
        </p:spPr>
        <p:txBody>
          <a:bodyPr>
            <a:noAutofit/>
          </a:bodyPr>
          <a:lstStyle/>
          <a:p>
            <a:pPr algn="l"/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- Para esse grande duelo Davi já possuía algumas qualidades e aptidões relacionadas ao seu </a:t>
            </a:r>
            <a:r>
              <a:rPr lang="pt-BR" sz="43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CARÁTER.</a:t>
            </a:r>
            <a:endParaRPr lang="pt-BR" sz="4300" b="1" dirty="0" smtClean="0">
              <a:solidFill>
                <a:schemeClr val="accent1"/>
              </a:solidFill>
              <a:latin typeface="Agency FB" pitchFamily="34" charset="0"/>
              <a:cs typeface="Arial" pitchFamily="34" charset="0"/>
            </a:endParaRPr>
          </a:p>
          <a:p>
            <a:pPr algn="l"/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“Conheço um filho de Jessé, o </a:t>
            </a:r>
            <a:r>
              <a:rPr lang="pt-BR" sz="4300" b="1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belemita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, que  sabe </a:t>
            </a:r>
            <a:r>
              <a:rPr lang="pt-BR" sz="4300" b="1" u="sng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tocar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e é </a:t>
            </a:r>
            <a:r>
              <a:rPr lang="pt-BR" sz="4300" b="1" u="sng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forte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e </a:t>
            </a:r>
            <a:r>
              <a:rPr lang="pt-BR" sz="4300" b="1" u="sng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valente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pt-BR" sz="4300" b="1" u="sng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homem de guerra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pt-BR" sz="4300" b="1" u="sng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sisudo em palavras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e de </a:t>
            </a:r>
            <a:r>
              <a:rPr lang="pt-BR" sz="4300" b="1" u="sng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boa aparência, 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e o </a:t>
            </a:r>
            <a:r>
              <a:rPr lang="pt-BR" sz="4300" b="1" u="sng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Senhor é com ele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.”</a:t>
            </a:r>
            <a:r>
              <a:rPr lang="pt-BR" sz="43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1 </a:t>
            </a:r>
            <a:r>
              <a:rPr lang="pt-BR" sz="4300" b="1" dirty="0" err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Sm</a:t>
            </a:r>
            <a:r>
              <a:rPr lang="pt-BR" sz="43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16:18.</a:t>
            </a:r>
            <a:endParaRPr lang="pt-BR" sz="4300" b="1" dirty="0">
              <a:latin typeface="Agency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827</Words>
  <Application>Microsoft Macintosh PowerPoint</Application>
  <PresentationFormat>On-screen Show (4:3)</PresentationFormat>
  <Paragraphs>65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INTRODUÇÃO </vt:lpstr>
      <vt:lpstr>PowerPoint Presentation</vt:lpstr>
      <vt:lpstr>PowerPoint Presentation</vt:lpstr>
      <vt:lpstr>PowerPoint Presentation</vt:lpstr>
      <vt:lpstr>Mais Qualidades De Davi E As Lições Para Aprendermos</vt:lpstr>
      <vt:lpstr>PowerPoint Presentation</vt:lpstr>
      <vt:lpstr>2 – Davi  Evita  Grandes Negligências Para  Evitar Grandes Desastres.</vt:lpstr>
      <vt:lpstr>3 – Davi  Era  Honesto  e  Verdadeiro – I Sm. 17: 38,39 </vt:lpstr>
      <vt:lpstr>4 – Davi Tinha Uma Estratégia Para Derrubar O Seu Gigante </vt:lpstr>
      <vt:lpstr>PowerPoint Presentation</vt:lpstr>
      <vt:lpstr>5 – Davi  Tinha  Um  Pensamento  Criativo.</vt:lpstr>
      <vt:lpstr>6 – DEUS NOS DEU UMA CABEÇA PARA  PENSAR, E NÃO APENAS PARA USAR UM CAPACETE</vt:lpstr>
      <vt:lpstr>  7 – GOLIAS POSSUÍA UMA LANÇA   </vt:lpstr>
      <vt:lpstr>  8 – GOLIAS TRAZIA NO PEITO UMA COURAÇA DE BRONZE   X</vt:lpstr>
      <vt:lpstr>CONCLUSÃO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 E  M  A – O HERÓI DA VIDA REAL.</dc:title>
  <dc:creator>user</dc:creator>
  <cp:lastModifiedBy>Geraldo Batista</cp:lastModifiedBy>
  <cp:revision>274</cp:revision>
  <dcterms:created xsi:type="dcterms:W3CDTF">2007-10-11T01:57:22Z</dcterms:created>
  <dcterms:modified xsi:type="dcterms:W3CDTF">2011-06-19T12:54:35Z</dcterms:modified>
</cp:coreProperties>
</file>